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109"/>
  </p:notesMasterIdLst>
  <p:handoutMasterIdLst>
    <p:handoutMasterId r:id="rId110"/>
  </p:handoutMasterIdLst>
  <p:sldIdLst>
    <p:sldId id="256" r:id="rId2"/>
    <p:sldId id="400" r:id="rId3"/>
    <p:sldId id="405" r:id="rId4"/>
    <p:sldId id="374" r:id="rId5"/>
    <p:sldId id="313" r:id="rId6"/>
    <p:sldId id="282" r:id="rId7"/>
    <p:sldId id="288" r:id="rId8"/>
    <p:sldId id="283" r:id="rId9"/>
    <p:sldId id="462" r:id="rId10"/>
    <p:sldId id="434" r:id="rId11"/>
    <p:sldId id="435" r:id="rId12"/>
    <p:sldId id="436" r:id="rId13"/>
    <p:sldId id="437" r:id="rId14"/>
    <p:sldId id="438" r:id="rId15"/>
    <p:sldId id="433" r:id="rId16"/>
    <p:sldId id="424" r:id="rId17"/>
    <p:sldId id="425" r:id="rId18"/>
    <p:sldId id="426" r:id="rId19"/>
    <p:sldId id="427" r:id="rId20"/>
    <p:sldId id="428" r:id="rId21"/>
    <p:sldId id="423" r:id="rId22"/>
    <p:sldId id="429" r:id="rId23"/>
    <p:sldId id="430" r:id="rId24"/>
    <p:sldId id="431" r:id="rId25"/>
    <p:sldId id="432" r:id="rId26"/>
    <p:sldId id="380" r:id="rId27"/>
    <p:sldId id="396" r:id="rId28"/>
    <p:sldId id="384" r:id="rId29"/>
    <p:sldId id="407" r:id="rId30"/>
    <p:sldId id="408" r:id="rId31"/>
    <p:sldId id="382" r:id="rId32"/>
    <p:sldId id="398" r:id="rId33"/>
    <p:sldId id="442" r:id="rId34"/>
    <p:sldId id="386" r:id="rId35"/>
    <p:sldId id="406" r:id="rId36"/>
    <p:sldId id="441" r:id="rId37"/>
    <p:sldId id="404" r:id="rId38"/>
    <p:sldId id="403" r:id="rId39"/>
    <p:sldId id="410" r:id="rId40"/>
    <p:sldId id="439" r:id="rId41"/>
    <p:sldId id="440" r:id="rId42"/>
    <p:sldId id="413" r:id="rId43"/>
    <p:sldId id="379" r:id="rId44"/>
    <p:sldId id="376" r:id="rId45"/>
    <p:sldId id="375" r:id="rId46"/>
    <p:sldId id="377" r:id="rId47"/>
    <p:sldId id="389" r:id="rId48"/>
    <p:sldId id="390" r:id="rId49"/>
    <p:sldId id="461" r:id="rId50"/>
    <p:sldId id="459" r:id="rId51"/>
    <p:sldId id="460" r:id="rId52"/>
    <p:sldId id="392" r:id="rId53"/>
    <p:sldId id="393" r:id="rId54"/>
    <p:sldId id="454" r:id="rId55"/>
    <p:sldId id="394" r:id="rId56"/>
    <p:sldId id="455" r:id="rId57"/>
    <p:sldId id="457" r:id="rId58"/>
    <p:sldId id="456" r:id="rId59"/>
    <p:sldId id="451" r:id="rId60"/>
    <p:sldId id="452" r:id="rId61"/>
    <p:sldId id="453" r:id="rId62"/>
    <p:sldId id="420" r:id="rId63"/>
    <p:sldId id="412" r:id="rId64"/>
    <p:sldId id="416" r:id="rId65"/>
    <p:sldId id="419" r:id="rId66"/>
    <p:sldId id="422" r:id="rId67"/>
    <p:sldId id="417" r:id="rId68"/>
    <p:sldId id="388" r:id="rId69"/>
    <p:sldId id="443" r:id="rId70"/>
    <p:sldId id="444" r:id="rId71"/>
    <p:sldId id="445" r:id="rId72"/>
    <p:sldId id="449" r:id="rId73"/>
    <p:sldId id="446" r:id="rId74"/>
    <p:sldId id="447" r:id="rId75"/>
    <p:sldId id="448" r:id="rId76"/>
    <p:sldId id="450" r:id="rId77"/>
    <p:sldId id="319" r:id="rId78"/>
    <p:sldId id="275" r:id="rId79"/>
    <p:sldId id="334" r:id="rId80"/>
    <p:sldId id="320" r:id="rId81"/>
    <p:sldId id="321" r:id="rId82"/>
    <p:sldId id="349" r:id="rId83"/>
    <p:sldId id="330" r:id="rId84"/>
    <p:sldId id="351" r:id="rId85"/>
    <p:sldId id="331" r:id="rId86"/>
    <p:sldId id="329" r:id="rId87"/>
    <p:sldId id="326" r:id="rId88"/>
    <p:sldId id="328" r:id="rId89"/>
    <p:sldId id="327" r:id="rId90"/>
    <p:sldId id="266" r:id="rId91"/>
    <p:sldId id="335" r:id="rId92"/>
    <p:sldId id="342" r:id="rId93"/>
    <p:sldId id="343" r:id="rId94"/>
    <p:sldId id="270" r:id="rId95"/>
    <p:sldId id="362" r:id="rId96"/>
    <p:sldId id="363" r:id="rId97"/>
    <p:sldId id="372" r:id="rId98"/>
    <p:sldId id="341" r:id="rId99"/>
    <p:sldId id="337" r:id="rId100"/>
    <p:sldId id="344" r:id="rId101"/>
    <p:sldId id="357" r:id="rId102"/>
    <p:sldId id="264" r:id="rId103"/>
    <p:sldId id="350" r:id="rId104"/>
    <p:sldId id="359" r:id="rId105"/>
    <p:sldId id="364" r:id="rId106"/>
    <p:sldId id="370" r:id="rId107"/>
    <p:sldId id="297" r:id="rId108"/>
  </p:sldIdLst>
  <p:sldSz cx="9144000" cy="6858000" type="screen4x3"/>
  <p:notesSz cx="9144000" cy="6858000"/>
  <p:embeddedFontLst>
    <p:embeddedFont>
      <p:font typeface="Calibri" panose="020F0502020204030204" pitchFamily="34" charset="0"/>
      <p:regular r:id="rId111"/>
      <p:bold r:id="rId112"/>
      <p:italic r:id="rId113"/>
      <p:boldItalic r:id="rId114"/>
    </p:embeddedFont>
    <p:embeddedFont>
      <p:font typeface="Cinzel" pitchFamily="2" charset="77"/>
      <p:regular r:id="rId115"/>
    </p:embeddedFont>
    <p:embeddedFont>
      <p:font typeface="Garamond" panose="02020404030301010803" pitchFamily="18" charset="0"/>
      <p:regular r:id="rId116"/>
      <p:bold r:id="rId117"/>
      <p:italic r:id="rId118"/>
      <p:boldItalic r:id="rId119"/>
    </p:embeddedFont>
    <p:embeddedFont>
      <p:font typeface="Roboto" panose="02000000000000000000" pitchFamily="2" charset="0"/>
      <p:regular r:id="rId120"/>
      <p:bold r:id="rId121"/>
      <p:italic r:id="rId122"/>
      <p:boldItalic r:id="rId1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797"/>
    <p:restoredTop sz="55267"/>
  </p:normalViewPr>
  <p:slideViewPr>
    <p:cSldViewPr snapToGrid="0" snapToObjects="1">
      <p:cViewPr varScale="1">
        <p:scale>
          <a:sx n="63" d="100"/>
          <a:sy n="63" d="100"/>
        </p:scale>
        <p:origin x="2608"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38" d="100"/>
        <a:sy n="138" d="100"/>
      </p:scale>
      <p:origin x="0" y="0"/>
    </p:cViewPr>
  </p:sorterViewPr>
  <p:notesViewPr>
    <p:cSldViewPr snapToGrid="0" snapToObjects="1">
      <p:cViewPr varScale="1">
        <p:scale>
          <a:sx n="166" d="100"/>
          <a:sy n="166" d="100"/>
        </p:scale>
        <p:origin x="4968" y="19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7.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2.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13.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3.fntdata"/><Relationship Id="rId118" Type="http://schemas.openxmlformats.org/officeDocument/2006/relationships/font" Target="fonts/font8.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4.fntdata"/><Relationship Id="rId119" Type="http://schemas.openxmlformats.org/officeDocument/2006/relationships/font" Target="fonts/font9.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10.fntdata"/><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handoutMaster" Target="handoutMasters/handoutMaster1.xml"/><Relationship Id="rId115" Type="http://schemas.openxmlformats.org/officeDocument/2006/relationships/font" Target="fonts/font5.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11.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1.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6C11A7-538A-F249-B2DB-FD594123BEFA}"/>
              </a:ext>
            </a:extLst>
          </p:cNvPr>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C756CFB-C3B0-834A-BC83-9D74D7DCB8D4}"/>
              </a:ext>
            </a:extLst>
          </p:cNvPr>
          <p:cNvSpPr>
            <a:spLocks noGrp="1"/>
          </p:cNvSpPr>
          <p:nvPr>
            <p:ph type="dt" sz="quarter" idx="1"/>
          </p:nvPr>
        </p:nvSpPr>
        <p:spPr>
          <a:xfrm>
            <a:off x="5179484" y="2"/>
            <a:ext cx="3962400" cy="344091"/>
          </a:xfrm>
          <a:prstGeom prst="rect">
            <a:avLst/>
          </a:prstGeom>
        </p:spPr>
        <p:txBody>
          <a:bodyPr vert="horz" lIns="91440" tIns="45720" rIns="91440" bIns="45720" rtlCol="0"/>
          <a:lstStyle>
            <a:lvl1pPr algn="r">
              <a:defRPr sz="1200"/>
            </a:lvl1pPr>
          </a:lstStyle>
          <a:p>
            <a:fld id="{38B3F676-643C-714D-A0D3-BB1C2E222E75}" type="datetime1">
              <a:rPr lang="en-US" smtClean="0"/>
              <a:t>1/14/23</a:t>
            </a:fld>
            <a:endParaRPr lang="en-US"/>
          </a:p>
        </p:txBody>
      </p:sp>
      <p:sp>
        <p:nvSpPr>
          <p:cNvPr id="4" name="Footer Placeholder 3">
            <a:extLst>
              <a:ext uri="{FF2B5EF4-FFF2-40B4-BE49-F238E27FC236}">
                <a16:creationId xmlns:a16="http://schemas.microsoft.com/office/drawing/2014/main" id="{DD2DE371-C9B8-D846-9C1E-DDB18D905F56}"/>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r>
              <a:rPr lang="en-US"/>
              <a:t>Fundamentals of IT for Posts</a:t>
            </a:r>
          </a:p>
        </p:txBody>
      </p:sp>
      <p:sp>
        <p:nvSpPr>
          <p:cNvPr id="5" name="Slide Number Placeholder 4">
            <a:extLst>
              <a:ext uri="{FF2B5EF4-FFF2-40B4-BE49-F238E27FC236}">
                <a16:creationId xmlns:a16="http://schemas.microsoft.com/office/drawing/2014/main" id="{9234EA10-08B9-2843-8AB8-A59E344A6554}"/>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C733F635-7069-194D-AE70-095B5D29A3A2}" type="slidenum">
              <a:rPr lang="en-US" smtClean="0"/>
              <a:t>‹#›</a:t>
            </a:fld>
            <a:endParaRPr lang="en-US"/>
          </a:p>
        </p:txBody>
      </p:sp>
    </p:spTree>
    <p:extLst>
      <p:ext uri="{BB962C8B-B14F-4D97-AF65-F5344CB8AC3E}">
        <p14:creationId xmlns:p14="http://schemas.microsoft.com/office/powerpoint/2010/main" val="845731243"/>
      </p:ext>
    </p:extLst>
  </p:cSld>
  <p:clrMap bg1="lt1" tx1="dk1" bg2="lt2" tx2="dk2" accent1="accent1" accent2="accent2" accent3="accent3" accent4="accent4" accent5="accent5" accent6="accent6" hlink="hlink" folHlink="folHlink"/>
  <p:hf hd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1T02:35:50.341"/>
    </inkml:context>
    <inkml:brush xml:id="br0">
      <inkml:brushProperty name="width" value="0.1" units="cm"/>
      <inkml:brushProperty name="height" value="0.6" units="cm"/>
      <inkml:brushProperty name="color" value="#849398"/>
      <inkml:brushProperty name="inkEffects" value="pencil"/>
    </inkml:brush>
  </inkml:definitions>
  <inkml:trace contextRef="#ctx0" brushRef="#br0">1265 1836 16383,'-8'4'0,"1"3"0,-1-3 0,-3 4 0,-9 6 0,2-1 0,-5 2 0,-1 3 0,7-9 0,-15 12 0,6-5 0,0 0 0,-5 5 0,-12 1 0,5 2 0,-46 14 0,41-13 0,-41 5 0,54-15 0,-19 4 0,24-8 0,-9 6 0,8-8 0,2 1 0,9-3 0,0 1 0,-1-4 0,1 3 0,0-3 0,-1 7 0,1-2 0,-1 5 0,1-5 0,-9 9 0,7-9 0,-15 7 0,6-1 0,-7 2 0,7-1 0,2-1 0,1-1 0,-3-3 0,0 4 0,-6 1 0,15-7 0,-7 5 0,9-6 0,0 0 0,3-4 0,1 3 0,3-6 0,4-1 0,4-5 0,0-2 0,7-1 0,-6-3 0,6 2 0,-3-5 0,4 5 0,1-14 0,-1 9 0,2-9 0,1 7 0,-3 1 0,3 0 0,4-9 0,-6 7 0,9-7 0,-10 9 0,7-1 0,-7 4 0,4 1 0,-1 0 0,-3-1 0,7-3 0,-7-1 0,7 4 0,-7-2 0,7 5 0,-7-5 0,3 5 0,1-5 0,-4 5 0,7-2 0,-7 0 0,3 2 0,0-2 0,-2 0 0,6 3 0,-7-4 0,7 5 0,-7-1 0,7-3 0,-3 2 0,0-5 0,2 5 0,-2-5 0,3 5 0,-3-5 0,3 5 0,-7-5 0,7 5 0,-3-5 0,3 5 0,-3-2 0,-1 3 0,-3 1 0,3-1 0,-6 0 0,9 0 0,-9 1 0,6-1 0,-3 0 0,0 1 0,-1-1 0,1 0 0,3 1 0,-2-1 0,2 0 0,-4 1 0,1-1 0,0 0 0,0 1 0,-1-1 0,1 0 0,0 0 0,-1 1 0,1-1 0,0 0 0,-1 1 0,1-1 0,0 0 0,-1 1 0,1-1 0,0 0 0,0 4 0,-1-3 0,1 3 0,-4-4 0,3 0 0,-3 4 0,4-3 0,0 3 0,-1-4 0,1 4 0,-4-3 0,3 6 0,-6-5 0,6 5 0,-6-6 0,6 6 0,-7-6 0,7 6 0,-6-5 0,6 5 0,-3-6 0,0 3 0,3-1 0,-2-2 0,-1 3 0,3 0 0,-6-3 0,5 3 0,-1-4 0,2 0 0,1-3 0,0 3 0,-1-7 0,1 3 0,0 0 0,-4-2 0,3 2 0,-3 0 0,4-3 0,0 3 0,-4 0 0,3-2 0,-3 2 0,0-3 0,3-1 0,-3 1 0,1-9 0,1 7 0,-5-15 0,6 14 0,-6-13 0,7 5 0,-6 0 0,3-6 0,0 7 0,-4-9 0,12-17 0,-8 21 0,9-18 0,-6 30 0,-2-6 0,-2 9 0,-1 0 0,-2-1 0,6 1 0,-6 0 0,5-1 0,-5 1 0,6-1 0,-3 1 0,6-9 0,-2 7 0,1-7 0,5 1 0,-4 9 0,4-9 0,0 3 0,-1 2 0,4-14 0,-2 15 0,-2-7 0,11 6 0,-3-7 0,3 8 0,-2-14 0,2 19 0,-3-11 0,3 9 0,-9 2 0,25-11 0,-10 10 0,21-9 0,-17 11 0,17-12 0,4 6 0,16-8 0,1 15 0,-11-7 0,0 2 0,24 9 0,-17-10 0,3-1 0,-16 9 0,-1 3 0,3-1 0,0-1 0,6-4 0,0 1 0,1 9 0,-1 0 0,-7-9 0,2 1 0,29 6 0,3 3 0,-21-5 0,1 0 0,21 5 0,-1 0 0,-33 0 0,-1 0 0,15 0 0,-3 0 0,29 0 0,-10 0 0,3 0 0,-20 0 0,-1 0 0,14 0 0,-1 0 0,-17 0 0,-4 0 0,32 0 0,-5 0 0,-16 0 0,17 0 0,-13 0 0,-23 0 0,-1 0 0,7 0 0,-7 0 0,-3 0 0,-6 0 0,41 0 0,-12 0 0,21 0 0,-1 0 0,-39 0 0,0 0 0,40 0 0,-18 0 0,10 0 0,-13 10 0,20-7 0,1 6 0,-40-9 0,0 0 0,22 8 0,-23-7 0,2 0 0,1 9 0,-1-1 0,43-6 0,-44 2 0,0 1 0,35 4 0,-12 0 0,13 2 0,-34 1 0,-13-12 0,-18 4 0,-9-2 0,1-2 0,-4 6 0,-1-6 0,-4 6 0,1-6 0,-4 5 0,7-1 0,-6 2 0,9 1 0,-2 0 0,4 3 0,-1-3 0,9 10 0,-10-8 0,8 4 0,-10-3 0,0-2 0,0 2 0,-5-4 0,1 1 0,6 11 0,-4-5 0,7 10 0,-2 0 0,2-7 0,18 24 0,-18-22 0,14 14 0,-16-10 0,-2-5 0,5 6 0,-6-9 0,0 0 0,2 1 0,-5-4 0,2-1 0,-3 0 0,3-3 0,-3 7 0,3-7 0,1 7 0,-4-3 0,7 0 0,-7 2 0,3-5 0,0 2 0,-2 0 0,2-2 0,-3 2 0,-1-3 0,1-1 0,0 4 0,-1-2 0,1 5 0,3-2 0,-2 4 0,2-4 0,-3 2 0,3-2 0,-3 0 0,3 3 0,-3-3 0,0 0 0,-1 2 0,5-2 0,-4 4 0,3-1 0,-3 0 0,0 1 0,-1-4 0,1 2 0,-4-2 0,3 3 0,-3-3 0,4 3 0,0-3 0,-4 3 0,4 9 0,-3-7 0,6 15 0,-3-14 0,3 14 0,-6-15 0,3 7 0,-4-9 0,1 0 0,3 9 0,-3-10 0,6 17 0,-2-9 0,3 12 0,-6 0 0,2-8 0,-3-3 0,-1 1 0,3-7 0,-6 15 0,5-14 0,-1 5 0,-1 1 0,4 2 0,-6-1 0,3-1 0,0-1 0,-4-5 0,4 6 0,-2-9 0,-2 0 0,6 1 0,-6-1 0,2 0 0,1 1 0,-3-1 0,6 1 0,-7-4 0,4 2 0,-4-2 0,3 0 0,-2 3 0,3-4 0,-1 5 0,-2-4 0,2 11 0,1-13 0,-4 13 0,4-11 0,-1 3 0,-2 9 0,3-7 0,-4 15 0,0-14 0,0 14 0,5-7 0,-4-3 0,4 9 0,-5-8 0,0 2 0,5 7 0,-4-6 0,4 0 0,-5-3 0,0 1 0,0-7 0,0 7 0,0-1 0,0-5 0,0 14 0,0-15 0,0 15 0,0-6 0,0-1 0,-3-1 0,2 0 0,-3 1 0,4 9 0,0-8 0,0 6 0,0-7 0,0 9 0,0-8 0,-5 6 0,4-6 0,-4 7 0,0 1 0,4 0 0,-12 17 0,6-13 0,-2 30 0,-1-30 0,3 12 0,1 1 0,-4-13 0,9 13 0,-4-17 0,0 0 0,-6 33 0,3-7 0,-7 11 0,9-20 0,0-17 0,-4 0 0,9 0 0,-9 0 0,8 0 0,-8-1 0,4 1 0,0 0 0,-4 0 0,3 0 0,1 0 0,-4 0 0,9 0 0,-8-9 0,3 7 0,-3-6 0,-3 8 0,-2 17 0,2-13 0,-2 12 0,3-16 0,1-8 0,1-2 0,-2-9 0,0 9 0,0-7 0,-2 7 0,-2-1 0,2-5 0,-4 5 0,-13 10 0,8-5 0,-29 23 0,-19 14 0,-7-1 0,33-27 0,0 1 0,1 0 0,2-2 0,-17 22 0,-11 11 0,1-10 0,10-4 0,16-22 0,0-2 0,-7 11 0,8-11 0,1-1 0,0-3 0,-1 3 0,0 1 0,1-4 0,-34 21 0,12-5 0,5-14 0,-18 17 0,37-27 0,-13 5 0,18-3 0,-1-9 0,-17 16 0,13-9 0,-13 4 0,17-6 0,0-6 0,9-1 0,-7 0 0,6 0 0,-8 1 0,-17 4 0,13-3 0,-29-3 0,12 4 0,-34-11 0,-4 6 0,1 0 0,3-6 0,1 6 0,12-8 0,15 0 0,-1 0 0,-35 0 0,5 0 0,40 1 0,2-2 0,-26-9 0,1 8 0,-10-16 0,30 8 0,-17 0 0,-16-8 0,12 8 0,23 4 0,1 0 0,-24-10 0,-13 14 0,17-14 0,-16 5 0,-5 0 0,38 1 0,0 1 0,-37-2 0,20-5 0,21 6 0,17 0 0,0 4 0,9 0 0,-7-4 0,6 8 0,-8-8 0,0 4 0,-33-10 0,24 4 0,-24-4 0,33 4 0,0 1 0,0 0 0,8 4 0,-5-8 0,5 13 0,-8-13 0,8 10 0,3-1 0,-1-2 0,7 3 0,-4-1 0,-1-2 0,8 3 0,-18-6 0,14 3 0,-5 2 0,7-1 0,1 3 0,0 0 0,-1 0 0,1 1 0,0 2 0,3-6 0,-3 6 0,3-5 0,-3 5 0,3-6 0,-3 6 0,7-6 0,-7 6 0,7-2 0,-4-1 0,5 4 0,-4-7 0,2 6 0,-5-6 0,5 6 0,-5-2 0,5-4 0,-2 5 0,0-5 0,2 4 0,-5 2 0,5-6 0,-5 3 0,2 0 0,0-3 0,-3 3 0,7-1 0,-7-1 0,3 1 0,0 1 0,-2-6 0,2 8 0,-4-8 0,1 6 0,0-4 0,-1 0 0,4 4 0,1-3 0,0 3 0,-1 0 0,0-3 0,-2 2 0,5-2 0,-2 2 0,0-1 0,2 5 0,-2-6 0,3 6 0,-3-6 0,3 3 0,-7 0 0,7-3 0,-7 3 0,7-4 0,-4 4 0,1 0 0,3 1 0,-3 2 0,0-6 0,-1 3 0,0 0 0,-3-3 0,7 2 0,-3 1 0,-1-3 0,4 6 0,-3-5 0,3 5 0,0-6 0,1 6 0,-4-6 0,2 3 0,-2 0 0,7-3 0,-7 3 0,6-4 0,-6 0 0,0-3 0,2 3 0,-5-4 0,5 5 0,-5-4 0,5 2 0,-2-2 0,4 0 0,-1 2 0,0-5 0,-6-6 0,4 2 0,-7-5 0,7-1 0,-2 6 0,-1-5 0,3-1 0,-1 7 0,-5-15 0,5 6 0,-10-8 0,8 0 0,-8 1 0,10 7 0,-4 2 0,6 1 0,-1-3 0,1 0 0,-2-6 0,6 15 0,-5-15 0,9 7 0,-8-1 0,8-6 0,-2 6 0,3 1 0,0-7 0,0 6 0,-8-25 0,6 13 0,-6-29 0,8 29 0,0-5 0,0-6 0,0 20 0,0-14 0,0 19 0,0 1 0,0 5 0,0-13 0,0 13 0,0-5 0,0-1 0,4 6 0,-4-13 0,4 13 0,1-14 0,-4 15 0,4-7 0,-5 1 0,4 5 0,-4-14 0,4 7 0,-1-1 0,-2-23 0,2 19 0,2-20 0,-3 24 0,8-6 0,-9 7 0,7-1 0,-7-6 0,8 6 0,-8-8 0,7 9 0,-7-7 0,3 14 0,1-13 0,-4 13 0,4-14 0,-5 15 0,3-7 0,-2 1 0,3 5 0,-4-14 0,0 15 0,0-15 0,0 15 0,0-7 0,0 9 0,5-9 0,-4-2 0,4 1 0,0-7 0,-4 14 0,4-5 0,-1 7 0,-3 1 0,2 0 0,-3-9 0,3 7 0,-2-4 0,3-1 0,-4 8 0,0-10 0,5 0 0,-4 7 0,4-7 0,-5 1 0,0 5 0,0-14 0,0 18 0,0-17 0,0 9 0,0-4 0,0-5 0,0 13 0,0-5 0,0 7 0,0 1 0,0 3 0,0-3 0,-3 7 0,2-3 0,-6 0 0,6 2 0,-6-6 0,6 7 0,-2-3 0,3 3 0,-3 0 0,2 1 0,-3-1 0,4 0 0,-3 1 0,2-1 0,-2 0 0,3 1 0,-4-1 0,3 0 0,-6 1 0,7-1 0,-7 0 0,6 0 0,-6 1 0,6-1 0,-6 0 0,3 1 0,0-1 0,0 0 0,1 4 0,2-3 0,-2 3 0,-1-4 0,3 1 0,-5-1 0,5 0 0,-6 0 0,6 1 0,-2 2 0,3 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1T02:36:56.268"/>
    </inkml:context>
    <inkml:brush xml:id="br0">
      <inkml:brushProperty name="width" value="0.1" units="cm"/>
      <inkml:brushProperty name="height" value="0.6" units="cm"/>
      <inkml:brushProperty name="color" value="#849398"/>
      <inkml:brushProperty name="inkEffects" value="pencil"/>
    </inkml:brush>
  </inkml:definitions>
  <inkml:trace contextRef="#ctx0" brushRef="#br0">0 0 16383,'0'0'0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1T02:37:34.156"/>
    </inkml:context>
    <inkml:brush xml:id="br0">
      <inkml:brushProperty name="width" value="0.1" units="cm"/>
      <inkml:brushProperty name="height" value="0.6" units="cm"/>
      <inkml:brushProperty name="color" value="#849398"/>
      <inkml:brushProperty name="inkEffects" value="pencil"/>
    </inkml:brush>
  </inkml:definitions>
  <inkml:trace contextRef="#ctx0" brushRef="#br0">1 0 16383,'0'0'0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2"/>
            <a:ext cx="3962400" cy="344091"/>
          </a:xfrm>
          <a:prstGeom prst="rect">
            <a:avLst/>
          </a:prstGeom>
        </p:spPr>
        <p:txBody>
          <a:bodyPr vert="horz" lIns="91440" tIns="45720" rIns="91440" bIns="45720" rtlCol="0"/>
          <a:lstStyle>
            <a:lvl1pPr algn="r">
              <a:defRPr sz="1200"/>
            </a:lvl1pPr>
          </a:lstStyle>
          <a:p>
            <a:fld id="{99336090-4834-B849-9413-A3EAD5E8CA6D}" type="datetime1">
              <a:rPr lang="en-US" smtClean="0"/>
              <a:t>1/14/23</a:t>
            </a:fld>
            <a:endParaRPr lang="en-US"/>
          </a:p>
        </p:txBody>
      </p:sp>
      <p:sp>
        <p:nvSpPr>
          <p:cNvPr id="4" name="Slide Image Placeholder 3"/>
          <p:cNvSpPr>
            <a:spLocks noGrp="1" noRot="1" noChangeAspect="1"/>
          </p:cNvSpPr>
          <p:nvPr>
            <p:ph type="sldImg" idx="2"/>
          </p:nvPr>
        </p:nvSpPr>
        <p:spPr>
          <a:xfrm>
            <a:off x="3028950" y="473075"/>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09600" y="2787253"/>
            <a:ext cx="7924800" cy="359807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r>
              <a:rPr lang="en-US"/>
              <a:t>Fundamentals of IT for Posts</a:t>
            </a:r>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0544B67-0DD2-B948-9053-1174A014E734}" type="slidenum">
              <a:rPr lang="en-US" smtClean="0"/>
              <a:t>‹#›</a:t>
            </a:fld>
            <a:endParaRPr lang="en-US"/>
          </a:p>
        </p:txBody>
      </p:sp>
    </p:spTree>
    <p:extLst>
      <p:ext uri="{BB962C8B-B14F-4D97-AF65-F5344CB8AC3E}">
        <p14:creationId xmlns:p14="http://schemas.microsoft.com/office/powerpoint/2010/main" val="1648835746"/>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eedough.com/customer-touch-point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purplemoonpromo.co.uk/"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ilegion.org/"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ilegion.org/"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8" Type="http://schemas.openxmlformats.org/officeDocument/2006/relationships/hyperlink" Target="https://www.messenger.com/" TargetMode="External"/><Relationship Id="rId13" Type="http://schemas.openxmlformats.org/officeDocument/2006/relationships/hyperlink" Target="https://twitter.com/" TargetMode="External"/><Relationship Id="rId3" Type="http://schemas.openxmlformats.org/officeDocument/2006/relationships/hyperlink" Target="https://smartblogger.com/author/james-everett-youngblood/" TargetMode="External"/><Relationship Id="rId7" Type="http://schemas.openxmlformats.org/officeDocument/2006/relationships/hyperlink" Target="https://www.whatsapp.com/" TargetMode="External"/><Relationship Id="rId12" Type="http://schemas.openxmlformats.org/officeDocument/2006/relationships/hyperlink" Target="https://www.snapchat.com/" TargetMode="External"/><Relationship Id="rId2" Type="http://schemas.openxmlformats.org/officeDocument/2006/relationships/slide" Target="../slides/slide85.xml"/><Relationship Id="rId1" Type="http://schemas.openxmlformats.org/officeDocument/2006/relationships/notesMaster" Target="../notesMasters/notesMaster1.xml"/><Relationship Id="rId6" Type="http://schemas.openxmlformats.org/officeDocument/2006/relationships/hyperlink" Target="https://www.youtube.com/" TargetMode="External"/><Relationship Id="rId11" Type="http://schemas.openxmlformats.org/officeDocument/2006/relationships/hyperlink" Target="https://www.reddit.com/r/ListOfSubreddits/wiki/listofsubreddits" TargetMode="External"/><Relationship Id="rId5" Type="http://schemas.openxmlformats.org/officeDocument/2006/relationships/hyperlink" Target="https://www.facebook.com/" TargetMode="External"/><Relationship Id="rId15" Type="http://schemas.openxmlformats.org/officeDocument/2006/relationships/hyperlink" Target="https://www.oberlo.com/blog/twitter-statistics" TargetMode="External"/><Relationship Id="rId10" Type="http://schemas.openxmlformats.org/officeDocument/2006/relationships/hyperlink" Target="https://www.reddit.com/" TargetMode="External"/><Relationship Id="rId4" Type="http://schemas.openxmlformats.org/officeDocument/2006/relationships/hyperlink" Target="https://smartblogger.com/social-media-sites/" TargetMode="External"/><Relationship Id="rId9" Type="http://schemas.openxmlformats.org/officeDocument/2006/relationships/hyperlink" Target="https://www.instagram.com/" TargetMode="External"/><Relationship Id="rId14" Type="http://schemas.openxmlformats.org/officeDocument/2006/relationships/hyperlink" Target="https://smartblogger.com/twitter-advertising/" TargetMode="Externa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Colors</a:t>
            </a:r>
          </a:p>
          <a:p>
            <a:endParaRPr lang="en-US" sz="1200" b="1" i="0" u="none" strike="noStrike" kern="1200" dirty="0">
              <a:solidFill>
                <a:schemeClr val="tx1"/>
              </a:solidFill>
              <a:effectLst/>
              <a:latin typeface="+mn-lt"/>
              <a:ea typeface="+mn-ea"/>
              <a:cs typeface="+mn-cs"/>
            </a:endParaRPr>
          </a:p>
          <a:p>
            <a:r>
              <a:rPr lang="en-US" sz="1200" b="1" i="0" u="none" strike="noStrike" kern="1200" dirty="0" err="1">
                <a:solidFill>
                  <a:schemeClr val="tx1"/>
                </a:solidFill>
                <a:effectLst/>
                <a:latin typeface="+mn-lt"/>
                <a:ea typeface="+mn-ea"/>
                <a:cs typeface="+mn-cs"/>
              </a:rPr>
              <a:t>Dignataries</a:t>
            </a:r>
            <a:endParaRPr lang="en-US" sz="1200" b="1" i="0" u="none" strike="noStrike" kern="1200" dirty="0">
              <a:solidFill>
                <a:schemeClr val="tx1"/>
              </a:solidFill>
              <a:effectLst/>
              <a:latin typeface="+mn-lt"/>
              <a:ea typeface="+mn-ea"/>
              <a:cs typeface="+mn-cs"/>
            </a:endParaRP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Please Sign the </a:t>
            </a:r>
            <a:r>
              <a:rPr lang="en-US" sz="1200" b="1" i="0" u="none" strike="noStrike" kern="1200" dirty="0" err="1">
                <a:solidFill>
                  <a:schemeClr val="tx1"/>
                </a:solidFill>
                <a:effectLst/>
                <a:latin typeface="+mn-lt"/>
                <a:ea typeface="+mn-ea"/>
                <a:cs typeface="+mn-cs"/>
              </a:rPr>
              <a:t>Whoya</a:t>
            </a:r>
            <a:r>
              <a:rPr lang="en-US" sz="1200" b="1" i="0" u="none" strike="noStrike" kern="1200" dirty="0">
                <a:solidFill>
                  <a:schemeClr val="tx1"/>
                </a:solidFill>
                <a:effectLst/>
                <a:latin typeface="+mn-lt"/>
                <a:ea typeface="+mn-ea"/>
                <a:cs typeface="+mn-cs"/>
              </a:rPr>
              <a:t> sheet</a:t>
            </a:r>
          </a:p>
          <a:p>
            <a:endParaRPr lang="en-US" sz="1200" dirty="0"/>
          </a:p>
          <a:p>
            <a:r>
              <a:rPr lang="en-US" sz="1200" dirty="0"/>
              <a:t>Turn Too</a:t>
            </a:r>
          </a:p>
          <a:p>
            <a:endParaRPr lang="en-US" sz="1200" dirty="0"/>
          </a:p>
          <a:p>
            <a:endParaRPr lang="en-US" sz="1200" dirty="0"/>
          </a:p>
          <a:p>
            <a:r>
              <a:rPr lang="en-US" sz="1200" dirty="0"/>
              <a:t>A copy of this presentation will be available on Post 21’s website https://alpost21.com.    Look under the Community Menu.</a:t>
            </a:r>
          </a:p>
          <a:p>
            <a:endParaRPr lang="en-US" sz="1200" dirty="0"/>
          </a:p>
          <a:p>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fld id="{90544B67-0DD2-B948-9053-1174A014E734}" type="slidenum">
              <a:rPr lang="en-US" smtClean="0"/>
              <a:t>1</a:t>
            </a:fld>
            <a:endParaRPr lang="en-US"/>
          </a:p>
        </p:txBody>
      </p:sp>
      <p:sp>
        <p:nvSpPr>
          <p:cNvPr id="5" name="Date Placeholder 4">
            <a:extLst>
              <a:ext uri="{FF2B5EF4-FFF2-40B4-BE49-F238E27FC236}">
                <a16:creationId xmlns:a16="http://schemas.microsoft.com/office/drawing/2014/main" id="{AE9F4AE5-1D72-BB47-BD0B-C96E183CDDF7}"/>
              </a:ext>
            </a:extLst>
          </p:cNvPr>
          <p:cNvSpPr>
            <a:spLocks noGrp="1"/>
          </p:cNvSpPr>
          <p:nvPr>
            <p:ph type="dt" idx="1"/>
          </p:nvPr>
        </p:nvSpPr>
        <p:spPr/>
        <p:txBody>
          <a:bodyPr/>
          <a:lstStyle/>
          <a:p>
            <a:fld id="{51B1F7EC-F80D-C14E-86CC-F92CD135046C}" type="datetime1">
              <a:rPr lang="en-US" smtClean="0"/>
              <a:t>1/14/23</a:t>
            </a:fld>
            <a:endParaRPr lang="en-US"/>
          </a:p>
        </p:txBody>
      </p:sp>
      <p:sp>
        <p:nvSpPr>
          <p:cNvPr id="6" name="Footer Placeholder 5">
            <a:extLst>
              <a:ext uri="{FF2B5EF4-FFF2-40B4-BE49-F238E27FC236}">
                <a16:creationId xmlns:a16="http://schemas.microsoft.com/office/drawing/2014/main" id="{36CA5A2E-6AFB-4C4B-BA7A-43B1A61D2461}"/>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1987008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Organizations think it is critical</a:t>
            </a:r>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10</a:t>
            </a:fld>
            <a:endParaRPr lang="en-US"/>
          </a:p>
        </p:txBody>
      </p:sp>
    </p:spTree>
    <p:extLst>
      <p:ext uri="{BB962C8B-B14F-4D97-AF65-F5344CB8AC3E}">
        <p14:creationId xmlns:p14="http://schemas.microsoft.com/office/powerpoint/2010/main" val="1368451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Boy, do we want to build an maintain our reputation, especially with younger generations.</a:t>
            </a:r>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11</a:t>
            </a:fld>
            <a:endParaRPr lang="en-US"/>
          </a:p>
        </p:txBody>
      </p:sp>
    </p:spTree>
    <p:extLst>
      <p:ext uri="{BB962C8B-B14F-4D97-AF65-F5344CB8AC3E}">
        <p14:creationId xmlns:p14="http://schemas.microsoft.com/office/powerpoint/2010/main" val="181234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r>
              <a:rPr lang="en-US" dirty="0"/>
              <a:t>Hopefully you won't have to manage crisis situations much, but. if you do, knowing that there is a base of knowledge on how to handle it, namely PR, is comforting</a:t>
            </a:r>
          </a:p>
          <a:p>
            <a:endParaRPr lang="en-US" dirty="0"/>
          </a:p>
          <a:p>
            <a:endParaRPr lang="en-US" dirty="0"/>
          </a:p>
          <a:p>
            <a:r>
              <a:rPr lang="en-US" dirty="0"/>
              <a:t>We always want to influence public opinion, we need their support!</a:t>
            </a:r>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12</a:t>
            </a:fld>
            <a:endParaRPr lang="en-US"/>
          </a:p>
        </p:txBody>
      </p:sp>
    </p:spTree>
    <p:extLst>
      <p:ext uri="{BB962C8B-B14F-4D97-AF65-F5344CB8AC3E}">
        <p14:creationId xmlns:p14="http://schemas.microsoft.com/office/powerpoint/2010/main" val="3645894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pPr algn="l"/>
            <a:r>
              <a:rPr lang="en-US" sz="2000" b="0" i="0" u="none" baseline="0" dirty="0">
                <a:solidFill>
                  <a:srgbClr val="0A0A0A"/>
                </a:solidFill>
                <a:effectLst/>
                <a:latin typeface="Roboto" panose="020F0502020204030204" pitchFamily="34" charset="0"/>
              </a:rPr>
              <a:t>One BIG advantage of Public Relations is that is more cost effective than paid promotions.</a:t>
            </a:r>
          </a:p>
          <a:p>
            <a:pPr algn="l"/>
            <a:endParaRPr lang="en-US" sz="2000" b="0" i="0" u="none" baseline="0" dirty="0">
              <a:solidFill>
                <a:srgbClr val="0A0A0A"/>
              </a:solidFill>
              <a:effectLst/>
              <a:latin typeface="Roboto" panose="020F0502020204030204" pitchFamily="34" charset="0"/>
            </a:endParaRPr>
          </a:p>
          <a:p>
            <a:pPr algn="l"/>
            <a:r>
              <a:rPr lang="en-US" sz="2000" b="0" i="0" u="none" baseline="0" dirty="0">
                <a:solidFill>
                  <a:srgbClr val="0A0A0A"/>
                </a:solidFill>
                <a:effectLst/>
                <a:latin typeface="Roboto" panose="020F0502020204030204" pitchFamily="34" charset="0"/>
              </a:rPr>
              <a:t>One disadvantage of Public Relations is that you don’t have a much control over the message as you would with a paid advertisement. </a:t>
            </a:r>
          </a:p>
          <a:p>
            <a:pPr algn="l"/>
            <a:endParaRPr lang="en-US" sz="2000" b="0" i="0" u="none" baseline="0" dirty="0">
              <a:solidFill>
                <a:srgbClr val="0A0A0A"/>
              </a:solidFill>
              <a:effectLst/>
              <a:latin typeface="Roboto" panose="020F0502020204030204" pitchFamily="34" charset="0"/>
            </a:endParaRPr>
          </a:p>
          <a:p>
            <a:pPr algn="l"/>
            <a:r>
              <a:rPr lang="en-US" sz="2000" b="0" i="0" u="none" baseline="0" dirty="0">
                <a:solidFill>
                  <a:srgbClr val="0A0A0A"/>
                </a:solidFill>
                <a:effectLst/>
                <a:latin typeface="Roboto" panose="020F0502020204030204" pitchFamily="34" charset="0"/>
              </a:rPr>
              <a:t>We sure could use a full house at our next pancake &amp; Porky breakfast</a:t>
            </a:r>
            <a:endParaRPr lang="en-US" b="1" i="0" u="sng" dirty="0">
              <a:solidFill>
                <a:srgbClr val="0A0A0A"/>
              </a:solidFill>
              <a:effectLst/>
              <a:latin typeface="Roboto" panose="020F0502020204030204" pitchFamily="34" charset="0"/>
            </a:endParaRPr>
          </a:p>
          <a:p>
            <a:pPr algn="l"/>
            <a:endParaRPr lang="en-US" b="1" i="0" u="sng" dirty="0">
              <a:solidFill>
                <a:srgbClr val="0A0A0A"/>
              </a:solidFill>
              <a:effectLst/>
              <a:latin typeface="Roboto" panose="020F0502020204030204" pitchFamily="34" charset="0"/>
            </a:endParaRPr>
          </a:p>
          <a:p>
            <a:pPr algn="l"/>
            <a:endParaRPr lang="en-US" b="1" i="0" u="sng" dirty="0">
              <a:solidFill>
                <a:srgbClr val="0A0A0A"/>
              </a:solidFill>
              <a:effectLst/>
              <a:latin typeface="Roboto" panose="020F0502020204030204" pitchFamily="34" charset="0"/>
            </a:endParaRPr>
          </a:p>
          <a:p>
            <a:pPr algn="l"/>
            <a:r>
              <a:rPr lang="en-US" b="1" i="0" u="sng" dirty="0">
                <a:solidFill>
                  <a:srgbClr val="0A0A0A"/>
                </a:solidFill>
                <a:effectLst/>
                <a:latin typeface="Roboto" panose="020F0502020204030204" pitchFamily="34" charset="0"/>
              </a:rPr>
              <a:t>Advantages Of Public Relations</a:t>
            </a:r>
          </a:p>
          <a:p>
            <a:pPr algn="l">
              <a:buFont typeface="Arial" panose="020B0604020202020204" pitchFamily="34" charset="0"/>
              <a:buChar char="•"/>
            </a:pPr>
            <a:r>
              <a:rPr lang="en-US" b="1" i="0" u="none" strike="noStrike" dirty="0">
                <a:solidFill>
                  <a:srgbClr val="0A0A0A"/>
                </a:solidFill>
                <a:effectLst/>
                <a:latin typeface="Roboto" panose="020F0502020204030204" pitchFamily="34" charset="0"/>
              </a:rPr>
              <a:t>Credibility:</a:t>
            </a:r>
            <a:r>
              <a:rPr lang="en-US" b="0" i="0" u="none" strike="noStrike" dirty="0">
                <a:solidFill>
                  <a:srgbClr val="0A0A0A"/>
                </a:solidFill>
                <a:effectLst/>
                <a:latin typeface="Roboto" panose="020F0502020204030204" pitchFamily="34" charset="0"/>
              </a:rPr>
              <a:t> Public trusts the message coming from a trusted third party more than the advertised content.</a:t>
            </a:r>
          </a:p>
          <a:p>
            <a:pPr algn="l">
              <a:buFont typeface="Arial" panose="020B0604020202020204" pitchFamily="34" charset="0"/>
              <a:buChar char="•"/>
            </a:pPr>
            <a:r>
              <a:rPr lang="en-US" b="1" i="0" u="none" strike="noStrike" dirty="0">
                <a:solidFill>
                  <a:srgbClr val="0A0A0A"/>
                </a:solidFill>
                <a:effectLst/>
                <a:latin typeface="Roboto" panose="020F0502020204030204" pitchFamily="34" charset="0"/>
              </a:rPr>
              <a:t>Reach: </a:t>
            </a:r>
            <a:r>
              <a:rPr lang="en-US" b="0" i="0" u="none" strike="noStrike" dirty="0">
                <a:solidFill>
                  <a:srgbClr val="0A0A0A"/>
                </a:solidFill>
                <a:effectLst/>
                <a:latin typeface="Roboto" panose="020F0502020204030204" pitchFamily="34" charset="0"/>
              </a:rPr>
              <a:t>A good public relations strategy can attract many news outlets, exposing the content to a large audience. Moreover, this medium can help the company </a:t>
            </a:r>
            <a:r>
              <a:rPr lang="en-US" b="0" i="0" u="none" strike="noStrike" dirty="0" err="1">
                <a:solidFill>
                  <a:srgbClr val="0A0A0A"/>
                </a:solidFill>
                <a:effectLst/>
                <a:latin typeface="Roboto" panose="020F0502020204030204" pitchFamily="34" charset="0"/>
              </a:rPr>
              <a:t>utilise</a:t>
            </a:r>
            <a:r>
              <a:rPr lang="en-US" b="0" i="0" u="none" strike="noStrike" dirty="0">
                <a:solidFill>
                  <a:srgbClr val="0A0A0A"/>
                </a:solidFill>
                <a:effectLst/>
                <a:latin typeface="Roboto" panose="020F0502020204030204" pitchFamily="34" charset="0"/>
              </a:rPr>
              <a:t> certain organic </a:t>
            </a:r>
            <a:r>
              <a:rPr lang="en-US" b="0" i="0" u="none" strike="noStrike" dirty="0">
                <a:solidFill>
                  <a:srgbClr val="A8193F"/>
                </a:solidFill>
                <a:effectLst/>
                <a:latin typeface="Roboto" panose="020F0502020204030204" pitchFamily="34" charset="0"/>
                <a:hlinkClick r:id="rId3"/>
              </a:rPr>
              <a:t>touchpoints</a:t>
            </a:r>
            <a:r>
              <a:rPr lang="en-US" b="0" i="0" u="none" strike="noStrike" dirty="0">
                <a:solidFill>
                  <a:srgbClr val="0A0A0A"/>
                </a:solidFill>
                <a:effectLst/>
                <a:latin typeface="Roboto" panose="020F0502020204030204" pitchFamily="34" charset="0"/>
              </a:rPr>
              <a:t> that are hard to </a:t>
            </a:r>
            <a:r>
              <a:rPr lang="en-US" b="0" i="0" u="none" strike="noStrike" dirty="0" err="1">
                <a:solidFill>
                  <a:srgbClr val="0A0A0A"/>
                </a:solidFill>
                <a:effectLst/>
                <a:latin typeface="Roboto" panose="020F0502020204030204" pitchFamily="34" charset="0"/>
              </a:rPr>
              <a:t>capitalise</a:t>
            </a:r>
            <a:r>
              <a:rPr lang="en-US" b="0" i="0" u="none" strike="noStrike" dirty="0">
                <a:solidFill>
                  <a:srgbClr val="0A0A0A"/>
                </a:solidFill>
                <a:effectLst/>
                <a:latin typeface="Roboto" panose="020F0502020204030204" pitchFamily="34" charset="0"/>
              </a:rPr>
              <a:t> on otherwise.</a:t>
            </a:r>
          </a:p>
          <a:p>
            <a:pPr algn="l">
              <a:buFont typeface="Arial" panose="020B0604020202020204" pitchFamily="34" charset="0"/>
              <a:buChar char="•"/>
            </a:pPr>
            <a:r>
              <a:rPr lang="en-US" b="1" i="0" u="none" strike="noStrike" dirty="0">
                <a:solidFill>
                  <a:srgbClr val="0A0A0A"/>
                </a:solidFill>
                <a:effectLst/>
                <a:latin typeface="Roboto" panose="020F0502020204030204" pitchFamily="34" charset="0"/>
              </a:rPr>
              <a:t>Cost effectiveness:</a:t>
            </a:r>
            <a:r>
              <a:rPr lang="en-US" b="0" i="0" u="none" strike="noStrike" dirty="0">
                <a:solidFill>
                  <a:srgbClr val="0A0A0A"/>
                </a:solidFill>
                <a:effectLst/>
                <a:latin typeface="Roboto" panose="020F0502020204030204" pitchFamily="34" charset="0"/>
              </a:rPr>
              <a:t> Public relations is a cost effective technique to reach large audience as compared to paid promotion.</a:t>
            </a:r>
          </a:p>
          <a:p>
            <a:pPr algn="l">
              <a:buFont typeface="Arial" panose="020B0604020202020204" pitchFamily="34" charset="0"/>
              <a:buChar char="•"/>
            </a:pPr>
            <a:r>
              <a:rPr lang="en-US" b="1" i="0" u="none" strike="noStrike" dirty="0">
                <a:solidFill>
                  <a:srgbClr val="0A0A0A"/>
                </a:solidFill>
                <a:effectLst/>
                <a:latin typeface="Roboto" panose="020F0502020204030204" pitchFamily="34" charset="0"/>
              </a:rPr>
              <a:t>Better Communication:</a:t>
            </a:r>
            <a:r>
              <a:rPr lang="en-US" b="0" i="0" u="none" strike="noStrike" dirty="0">
                <a:solidFill>
                  <a:srgbClr val="0A0A0A"/>
                </a:solidFill>
                <a:effectLst/>
                <a:latin typeface="Roboto" panose="020F0502020204030204" pitchFamily="34" charset="0"/>
              </a:rPr>
              <a:t> Public relations help the company to communicate more information to the public than other forms of communication media.</a:t>
            </a:r>
          </a:p>
          <a:p>
            <a:pPr algn="l"/>
            <a:r>
              <a:rPr lang="en-US" b="1" i="0" u="sng" dirty="0">
                <a:solidFill>
                  <a:srgbClr val="0A0A0A"/>
                </a:solidFill>
                <a:effectLst/>
                <a:latin typeface="Roboto" panose="020F0502020204030204" pitchFamily="34" charset="0"/>
              </a:rPr>
              <a:t>Disadvantages Of Public Relations</a:t>
            </a:r>
          </a:p>
          <a:p>
            <a:pPr algn="l">
              <a:buFont typeface="Arial" panose="020B0604020202020204" pitchFamily="34" charset="0"/>
              <a:buChar char="•"/>
            </a:pPr>
            <a:r>
              <a:rPr lang="en-US" b="1" i="0" u="none" strike="noStrike" dirty="0">
                <a:solidFill>
                  <a:srgbClr val="0A0A0A"/>
                </a:solidFill>
                <a:effectLst/>
                <a:latin typeface="Roboto" panose="020F0502020204030204" pitchFamily="34" charset="0"/>
              </a:rPr>
              <a:t>No Direct Control: </a:t>
            </a:r>
            <a:r>
              <a:rPr lang="en-US" b="0" i="0" u="none" strike="noStrike" dirty="0">
                <a:solidFill>
                  <a:srgbClr val="0A0A0A"/>
                </a:solidFill>
                <a:effectLst/>
                <a:latin typeface="Roboto" panose="020F0502020204030204" pitchFamily="34" charset="0"/>
              </a:rPr>
              <a:t>Unlike paid media, there isn’t a direct control over the content distributed through the earned media. This is the biggest risk of investing in public relations.</a:t>
            </a:r>
          </a:p>
          <a:p>
            <a:pPr algn="l">
              <a:buFont typeface="Arial" panose="020B0604020202020204" pitchFamily="34" charset="0"/>
              <a:buChar char="•"/>
            </a:pPr>
            <a:r>
              <a:rPr lang="en-US" b="1" i="0" u="none" strike="noStrike" dirty="0">
                <a:solidFill>
                  <a:srgbClr val="0A0A0A"/>
                </a:solidFill>
                <a:effectLst/>
                <a:latin typeface="Roboto" panose="020F0502020204030204" pitchFamily="34" charset="0"/>
              </a:rPr>
              <a:t>Hard To Measure Success:</a:t>
            </a:r>
            <a:r>
              <a:rPr lang="en-US" b="0" i="0" u="none" strike="noStrike" dirty="0">
                <a:solidFill>
                  <a:srgbClr val="0A0A0A"/>
                </a:solidFill>
                <a:effectLst/>
                <a:latin typeface="Roboto" panose="020F0502020204030204" pitchFamily="34" charset="0"/>
              </a:rPr>
              <a:t> It is really hard to measure and evaluate the effectiveness of a PR campaign.</a:t>
            </a:r>
          </a:p>
          <a:p>
            <a:pPr algn="l">
              <a:buFont typeface="Arial" panose="020B0604020202020204" pitchFamily="34" charset="0"/>
              <a:buChar char="•"/>
            </a:pPr>
            <a:r>
              <a:rPr lang="en-US" b="1" i="0" u="none" strike="noStrike" dirty="0">
                <a:solidFill>
                  <a:srgbClr val="0A0A0A"/>
                </a:solidFill>
                <a:effectLst/>
                <a:latin typeface="Roboto" panose="020F0502020204030204" pitchFamily="34" charset="0"/>
              </a:rPr>
              <a:t>No Guaranteed Results: </a:t>
            </a:r>
            <a:r>
              <a:rPr lang="en-US" b="0" i="0" u="none" strike="noStrike" dirty="0">
                <a:solidFill>
                  <a:srgbClr val="0A0A0A"/>
                </a:solidFill>
                <a:effectLst/>
                <a:latin typeface="Roboto" panose="020F0502020204030204" pitchFamily="34" charset="0"/>
              </a:rPr>
              <a:t>Publishing of a press release isn’t guaranteed as the brand doesn’t pay for it. The media outlet publishes it only if it feels that it’ll attract its target audience.</a:t>
            </a:r>
          </a:p>
          <a:p>
            <a:endParaRPr lang="en-US" dirty="0"/>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13</a:t>
            </a:fld>
            <a:endParaRPr lang="en-US"/>
          </a:p>
        </p:txBody>
      </p:sp>
    </p:spTree>
    <p:extLst>
      <p:ext uri="{BB962C8B-B14F-4D97-AF65-F5344CB8AC3E}">
        <p14:creationId xmlns:p14="http://schemas.microsoft.com/office/powerpoint/2010/main" val="1916540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1" i="0" u="sng" dirty="0">
              <a:solidFill>
                <a:srgbClr val="0A0A0A"/>
              </a:solidFill>
              <a:effectLst/>
              <a:latin typeface="Roboto" panose="020F0502020204030204" pitchFamily="34" charset="0"/>
            </a:endParaRPr>
          </a:p>
          <a:p>
            <a:endParaRPr lang="en-US" dirty="0"/>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14</a:t>
            </a:fld>
            <a:endParaRPr lang="en-US"/>
          </a:p>
        </p:txBody>
      </p:sp>
    </p:spTree>
    <p:extLst>
      <p:ext uri="{BB962C8B-B14F-4D97-AF65-F5344CB8AC3E}">
        <p14:creationId xmlns:p14="http://schemas.microsoft.com/office/powerpoint/2010/main" val="2896993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endParaRPr lang="en-US" sz="1200" b="1"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0544B67-0DD2-B948-9053-1174A014E734}" type="slidenum">
              <a:rPr lang="en-US" smtClean="0"/>
              <a:t>15</a:t>
            </a:fld>
            <a:endParaRPr lang="en-US"/>
          </a:p>
        </p:txBody>
      </p:sp>
      <p:sp>
        <p:nvSpPr>
          <p:cNvPr id="5" name="Date Placeholder 4">
            <a:extLst>
              <a:ext uri="{FF2B5EF4-FFF2-40B4-BE49-F238E27FC236}">
                <a16:creationId xmlns:a16="http://schemas.microsoft.com/office/drawing/2014/main" id="{C0EA7781-9D2F-974F-A0B4-11FDAAAF44A5}"/>
              </a:ext>
            </a:extLst>
          </p:cNvPr>
          <p:cNvSpPr>
            <a:spLocks noGrp="1"/>
          </p:cNvSpPr>
          <p:nvPr>
            <p:ph type="dt" idx="1"/>
          </p:nvPr>
        </p:nvSpPr>
        <p:spPr/>
        <p:txBody>
          <a:bodyPr/>
          <a:lstStyle/>
          <a:p>
            <a:fld id="{D4CDE232-0426-014C-B1A2-3D4C4097FBA2}" type="datetime1">
              <a:rPr lang="en-US" smtClean="0"/>
              <a:t>1/14/23</a:t>
            </a:fld>
            <a:endParaRPr lang="en-US"/>
          </a:p>
        </p:txBody>
      </p:sp>
      <p:sp>
        <p:nvSpPr>
          <p:cNvPr id="6" name="Footer Placeholder 5">
            <a:extLst>
              <a:ext uri="{FF2B5EF4-FFF2-40B4-BE49-F238E27FC236}">
                <a16:creationId xmlns:a16="http://schemas.microsoft.com/office/drawing/2014/main" id="{2533F1CD-A26E-FA40-9489-62DB5A1AE036}"/>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3359559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few slides are going to be a starting place for you to build your  Posts toolkit</a:t>
            </a:r>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16</a:t>
            </a:fld>
            <a:endParaRPr lang="en-US"/>
          </a:p>
        </p:txBody>
      </p:sp>
    </p:spTree>
    <p:extLst>
      <p:ext uri="{BB962C8B-B14F-4D97-AF65-F5344CB8AC3E}">
        <p14:creationId xmlns:p14="http://schemas.microsoft.com/office/powerpoint/2010/main" val="2440914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mn-lt"/>
              </a:rPr>
              <a:t>Building and maintaining reputation: PR helps organizations build and maintain a positive reputation by communicating their values, goals, and achievements to stakeholders.</a:t>
            </a:r>
          </a:p>
          <a:p>
            <a:endParaRPr lang="en-US" dirty="0"/>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17</a:t>
            </a:fld>
            <a:endParaRPr lang="en-US"/>
          </a:p>
        </p:txBody>
      </p:sp>
    </p:spTree>
    <p:extLst>
      <p:ext uri="{BB962C8B-B14F-4D97-AF65-F5344CB8AC3E}">
        <p14:creationId xmlns:p14="http://schemas.microsoft.com/office/powerpoint/2010/main" val="3041740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r>
              <a:rPr lang="en-US" dirty="0"/>
              <a:t>We are going to talk a lot more about social media later on</a:t>
            </a:r>
          </a:p>
          <a:p>
            <a:endParaRPr lang="en-US" dirty="0"/>
          </a:p>
          <a:p>
            <a:r>
              <a:rPr lang="en-US" dirty="0"/>
              <a:t>Crisis management again.  Big business has just a good a damage control organization as a Navy ship does.  They take it very seriously.</a:t>
            </a:r>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18</a:t>
            </a:fld>
            <a:endParaRPr lang="en-US"/>
          </a:p>
        </p:txBody>
      </p:sp>
    </p:spTree>
    <p:extLst>
      <p:ext uri="{BB962C8B-B14F-4D97-AF65-F5344CB8AC3E}">
        <p14:creationId xmlns:p14="http://schemas.microsoft.com/office/powerpoint/2010/main" val="792128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a guest speaker at a non veteran civic event is a good way to create good will </a:t>
            </a:r>
          </a:p>
          <a:p>
            <a:endParaRPr lang="en-US" dirty="0"/>
          </a:p>
          <a:p>
            <a:r>
              <a:rPr lang="en-US" dirty="0"/>
              <a:t>Even just showing up at the elementary school Veterans Day celebration is a good move.</a:t>
            </a:r>
          </a:p>
          <a:p>
            <a:endParaRPr lang="en-US" dirty="0"/>
          </a:p>
          <a:p>
            <a:r>
              <a:rPr lang="en-US" dirty="0"/>
              <a:t>If you don't do it already, create "Corporate Knowledge" Base of information and documents for future leadership teams to draw upon.   Don't completely rely on the guy who has been doing it for 50 years.  He's going to move to Florida soon.</a:t>
            </a:r>
          </a:p>
          <a:p>
            <a:endParaRPr lang="en-US" dirty="0"/>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19</a:t>
            </a:fld>
            <a:endParaRPr lang="en-US"/>
          </a:p>
        </p:txBody>
      </p:sp>
    </p:spTree>
    <p:extLst>
      <p:ext uri="{BB962C8B-B14F-4D97-AF65-F5344CB8AC3E}">
        <p14:creationId xmlns:p14="http://schemas.microsoft.com/office/powerpoint/2010/main" val="1467022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2</a:t>
            </a:fld>
            <a:endParaRPr lang="en-US"/>
          </a:p>
        </p:txBody>
      </p:sp>
    </p:spTree>
    <p:extLst>
      <p:ext uri="{BB962C8B-B14F-4D97-AF65-F5344CB8AC3E}">
        <p14:creationId xmlns:p14="http://schemas.microsoft.com/office/powerpoint/2010/main" val="962399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here Don't recreate the wheel every time you have a chili cookoff.   Make sure it's on people and business you depend </a:t>
            </a:r>
            <a:r>
              <a:rPr lang="en-US" dirty="0" err="1"/>
              <a:t>on's</a:t>
            </a:r>
            <a:r>
              <a:rPr lang="en-US" dirty="0"/>
              <a:t> calendars as well as yours.</a:t>
            </a:r>
          </a:p>
          <a:p>
            <a:endParaRPr lang="en-US" dirty="0"/>
          </a:p>
          <a:p>
            <a:endParaRPr lang="en-US" dirty="0"/>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20</a:t>
            </a:fld>
            <a:endParaRPr lang="en-US"/>
          </a:p>
        </p:txBody>
      </p:sp>
    </p:spTree>
    <p:extLst>
      <p:ext uri="{BB962C8B-B14F-4D97-AF65-F5344CB8AC3E}">
        <p14:creationId xmlns:p14="http://schemas.microsoft.com/office/powerpoint/2010/main" val="3788129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endParaRPr lang="en-US" sz="1200" b="1"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0544B67-0DD2-B948-9053-1174A014E734}" type="slidenum">
              <a:rPr lang="en-US" smtClean="0"/>
              <a:t>21</a:t>
            </a:fld>
            <a:endParaRPr lang="en-US"/>
          </a:p>
        </p:txBody>
      </p:sp>
      <p:sp>
        <p:nvSpPr>
          <p:cNvPr id="5" name="Date Placeholder 4">
            <a:extLst>
              <a:ext uri="{FF2B5EF4-FFF2-40B4-BE49-F238E27FC236}">
                <a16:creationId xmlns:a16="http://schemas.microsoft.com/office/drawing/2014/main" id="{C0EA7781-9D2F-974F-A0B4-11FDAAAF44A5}"/>
              </a:ext>
            </a:extLst>
          </p:cNvPr>
          <p:cNvSpPr>
            <a:spLocks noGrp="1"/>
          </p:cNvSpPr>
          <p:nvPr>
            <p:ph type="dt" idx="1"/>
          </p:nvPr>
        </p:nvSpPr>
        <p:spPr/>
        <p:txBody>
          <a:bodyPr/>
          <a:lstStyle/>
          <a:p>
            <a:fld id="{D4CDE232-0426-014C-B1A2-3D4C4097FBA2}" type="datetime1">
              <a:rPr lang="en-US" smtClean="0"/>
              <a:t>1/14/23</a:t>
            </a:fld>
            <a:endParaRPr lang="en-US"/>
          </a:p>
        </p:txBody>
      </p:sp>
      <p:sp>
        <p:nvSpPr>
          <p:cNvPr id="6" name="Footer Placeholder 5">
            <a:extLst>
              <a:ext uri="{FF2B5EF4-FFF2-40B4-BE49-F238E27FC236}">
                <a16:creationId xmlns:a16="http://schemas.microsoft.com/office/drawing/2014/main" id="{2533F1CD-A26E-FA40-9489-62DB5A1AE036}"/>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116370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 is letting people know you have events and they are worth attending,  Marketing is getting them in the door. </a:t>
            </a:r>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23</a:t>
            </a:fld>
            <a:endParaRPr lang="en-US"/>
          </a:p>
        </p:txBody>
      </p:sp>
    </p:spTree>
    <p:extLst>
      <p:ext uri="{BB962C8B-B14F-4D97-AF65-F5344CB8AC3E}">
        <p14:creationId xmlns:p14="http://schemas.microsoft.com/office/powerpoint/2010/main" val="2289064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26</a:t>
            </a:fld>
            <a:endParaRPr lang="en-US"/>
          </a:p>
        </p:txBody>
      </p:sp>
    </p:spTree>
    <p:extLst>
      <p:ext uri="{BB962C8B-B14F-4D97-AF65-F5344CB8AC3E}">
        <p14:creationId xmlns:p14="http://schemas.microsoft.com/office/powerpoint/2010/main" val="3527901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27</a:t>
            </a:fld>
            <a:endParaRPr lang="en-US"/>
          </a:p>
        </p:txBody>
      </p:sp>
    </p:spTree>
    <p:extLst>
      <p:ext uri="{BB962C8B-B14F-4D97-AF65-F5344CB8AC3E}">
        <p14:creationId xmlns:p14="http://schemas.microsoft.com/office/powerpoint/2010/main" val="1145344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Investors at the Post are long term donors, Badger Boy/Girl State contributors Maybe even the business's like the plumbers you call who give you a great discount.</a:t>
            </a:r>
          </a:p>
          <a:p>
            <a:endParaRPr lang="en-US" dirty="0"/>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28</a:t>
            </a:fld>
            <a:endParaRPr lang="en-US"/>
          </a:p>
        </p:txBody>
      </p:sp>
    </p:spTree>
    <p:extLst>
      <p:ext uri="{BB962C8B-B14F-4D97-AF65-F5344CB8AC3E}">
        <p14:creationId xmlns:p14="http://schemas.microsoft.com/office/powerpoint/2010/main" val="3098556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r>
              <a:rPr lang="en-US" b="0" i="0" dirty="0">
                <a:latin typeface="+mn-lt"/>
              </a:rPr>
              <a:t>That got a little blurry, but I think the Public Relations Team would be working with the Marketing team on the business </a:t>
            </a:r>
            <a:r>
              <a:rPr lang="en-US" b="0" i="0" dirty="0" err="1">
                <a:latin typeface="+mn-lt"/>
              </a:rPr>
              <a:t>paln</a:t>
            </a:r>
            <a:endParaRPr lang="en-US" b="0" i="0" dirty="0">
              <a:latin typeface="+mn-lt"/>
            </a:endParaRPr>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29</a:t>
            </a:fld>
            <a:endParaRPr lang="en-US"/>
          </a:p>
        </p:txBody>
      </p:sp>
    </p:spTree>
    <p:extLst>
      <p:ext uri="{BB962C8B-B14F-4D97-AF65-F5344CB8AC3E}">
        <p14:creationId xmlns:p14="http://schemas.microsoft.com/office/powerpoint/2010/main" val="2510147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r>
              <a:rPr lang="en-US" dirty="0"/>
              <a:t>I think our biggest "Product" would be a membership card.  </a:t>
            </a:r>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30</a:t>
            </a:fld>
            <a:endParaRPr lang="en-US"/>
          </a:p>
        </p:txBody>
      </p:sp>
    </p:spTree>
    <p:extLst>
      <p:ext uri="{BB962C8B-B14F-4D97-AF65-F5344CB8AC3E}">
        <p14:creationId xmlns:p14="http://schemas.microsoft.com/office/powerpoint/2010/main" val="4115885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31</a:t>
            </a:fld>
            <a:endParaRPr lang="en-US"/>
          </a:p>
        </p:txBody>
      </p:sp>
    </p:spTree>
    <p:extLst>
      <p:ext uri="{BB962C8B-B14F-4D97-AF65-F5344CB8AC3E}">
        <p14:creationId xmlns:p14="http://schemas.microsoft.com/office/powerpoint/2010/main" val="1004961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endParaRPr lang="en-US" dirty="0"/>
          </a:p>
          <a:p>
            <a:r>
              <a:rPr lang="en-US" b="1" dirty="0"/>
              <a:t>Goals: </a:t>
            </a:r>
          </a:p>
          <a:p>
            <a:r>
              <a:rPr lang="en-US" dirty="0"/>
              <a:t>Marketing professionals are focused on increasing ROI through sales, whereas PR professionals are focused on building a brand and selling the company’s story to the world at large.</a:t>
            </a:r>
          </a:p>
          <a:p>
            <a:endParaRPr lang="en-US" dirty="0"/>
          </a:p>
          <a:p>
            <a:r>
              <a:rPr lang="en-US" b="1" dirty="0"/>
              <a:t>Duration:</a:t>
            </a:r>
          </a:p>
          <a:p>
            <a:r>
              <a:rPr lang="en-US" dirty="0"/>
              <a:t> Marketing activities can be broken into long-term (SEO, content), medium-term (email, video) and short term (PPC (pay per click), advertising) activities that can serve many different purposes for the company. Public Relations activities tend to be more long-term focused on building a brand.</a:t>
            </a:r>
          </a:p>
          <a:p>
            <a:endParaRPr lang="en-US" dirty="0"/>
          </a:p>
          <a:p>
            <a:r>
              <a:rPr lang="en-US" b="1" dirty="0"/>
              <a:t>Target Markets</a:t>
            </a:r>
            <a:r>
              <a:rPr lang="en-US" dirty="0"/>
              <a:t>: </a:t>
            </a:r>
          </a:p>
          <a:p>
            <a:r>
              <a:rPr lang="en-US" dirty="0"/>
              <a:t>Marketing departments talk to potential and existing customers to try to entice them to buy more merchandise. Public Relations departments talk to people interested in the brand who could be investors, journalists, or customers.</a:t>
            </a:r>
          </a:p>
          <a:p>
            <a:endParaRPr lang="en-US" dirty="0"/>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32</a:t>
            </a:fld>
            <a:endParaRPr lang="en-US"/>
          </a:p>
        </p:txBody>
      </p:sp>
    </p:spTree>
    <p:extLst>
      <p:ext uri="{BB962C8B-B14F-4D97-AF65-F5344CB8AC3E}">
        <p14:creationId xmlns:p14="http://schemas.microsoft.com/office/powerpoint/2010/main" val="1287071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r>
              <a:rPr lang="en-US" sz="1200" dirty="0"/>
              <a:t>Presented By….  MACC</a:t>
            </a:r>
          </a:p>
          <a:p>
            <a:endParaRPr lang="en-US" sz="1200" dirty="0"/>
          </a:p>
          <a:p>
            <a:r>
              <a:rPr lang="en-US" sz="1200" dirty="0"/>
              <a:t>Introduction</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Becky </a:t>
            </a:r>
            <a:r>
              <a:rPr lang="en-US" sz="1200" dirty="0" err="1"/>
              <a:t>Stankevitz</a:t>
            </a:r>
            <a:r>
              <a:rPr lang="en-US" sz="1200" dirty="0"/>
              <a:t> - Chair</a:t>
            </a:r>
          </a:p>
          <a:p>
            <a:r>
              <a:rPr lang="en-US" sz="1200" dirty="0"/>
              <a:t>?</a:t>
            </a:r>
          </a:p>
          <a:p>
            <a:endParaRPr lang="en-US" sz="1200" dirty="0"/>
          </a:p>
          <a:p>
            <a:r>
              <a:rPr lang="en-US" sz="1200" dirty="0"/>
              <a:t>Paul Ciarelli</a:t>
            </a:r>
          </a:p>
          <a:p>
            <a:r>
              <a:rPr lang="en-US" sz="1200" dirty="0"/>
              <a:t>1</a:t>
            </a:r>
            <a:r>
              <a:rPr lang="en-US" sz="1200" baseline="30000" dirty="0"/>
              <a:t>st</a:t>
            </a:r>
            <a:r>
              <a:rPr lang="en-US" sz="1200" dirty="0"/>
              <a:t> District Communications Officer</a:t>
            </a:r>
          </a:p>
          <a:p>
            <a:r>
              <a:rPr lang="en-US" sz="1200" dirty="0"/>
              <a:t>Post 21 IT Manager, Social Media Manager, Past Adjutant</a:t>
            </a:r>
            <a:endParaRPr lang="en-US" sz="1200" dirty="0">
              <a:effectLs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you have Marketing and Communications skills and would like to contribute, but do not want to be on a committee. Put an </a:t>
            </a:r>
            <a:r>
              <a:rPr lang="en-US" sz="1200" dirty="0" err="1"/>
              <a:t>asterick</a:t>
            </a:r>
            <a:r>
              <a:rPr lang="en-US" sz="1200" dirty="0"/>
              <a:t> next to your name on the sign in sheet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I’m a technical person and sometimes I will sometime say something confusing that is normal to me. Don’t worry about interruptions, we have plenty of time!</a:t>
            </a:r>
          </a:p>
          <a:p>
            <a:endParaRPr lang="en-US" dirty="0"/>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3</a:t>
            </a:fld>
            <a:endParaRPr lang="en-US"/>
          </a:p>
        </p:txBody>
      </p:sp>
    </p:spTree>
    <p:extLst>
      <p:ext uri="{BB962C8B-B14F-4D97-AF65-F5344CB8AC3E}">
        <p14:creationId xmlns:p14="http://schemas.microsoft.com/office/powerpoint/2010/main" val="2385921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pPr marL="0" marR="0" algn="l">
              <a:spcAft>
                <a:spcPts val="0"/>
              </a:spcAft>
            </a:pPr>
            <a:endParaRPr lang="en-US" sz="1200" b="0" i="0" u="none" strike="noStrike" dirty="0">
              <a:solidFill>
                <a:srgbClr val="000000"/>
              </a:solidFill>
              <a:effectLst/>
            </a:endParaRPr>
          </a:p>
          <a:p>
            <a:pPr marL="0" marR="0" algn="l">
              <a:spcAft>
                <a:spcPts val="0"/>
              </a:spcAft>
            </a:pPr>
            <a:r>
              <a:rPr lang="en-US" sz="1200" b="0" i="0" u="none" strike="noStrike" dirty="0">
                <a:solidFill>
                  <a:srgbClr val="000000"/>
                </a:solidFill>
                <a:effectLst/>
              </a:rPr>
              <a:t>It sure would be nice to get everyone's attention with a boatswains pipe, but there aren't many land lubbers who would stand for that!</a:t>
            </a:r>
          </a:p>
          <a:p>
            <a:endParaRPr lang="en-US" dirty="0"/>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33</a:t>
            </a:fld>
            <a:endParaRPr lang="en-US"/>
          </a:p>
        </p:txBody>
      </p:sp>
    </p:spTree>
    <p:extLst>
      <p:ext uri="{BB962C8B-B14F-4D97-AF65-F5344CB8AC3E}">
        <p14:creationId xmlns:p14="http://schemas.microsoft.com/office/powerpoint/2010/main" val="894959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pPr algn="l"/>
            <a:endParaRPr lang="en-US" b="1" i="0" u="none" strike="noStrike" dirty="0">
              <a:solidFill>
                <a:srgbClr val="2E2E2E"/>
              </a:solidFill>
              <a:effectLst/>
              <a:latin typeface="Arial" panose="020B0604020202020204" pitchFamily="34" charset="0"/>
            </a:endParaRPr>
          </a:p>
          <a:p>
            <a:pPr algn="l"/>
            <a:r>
              <a:rPr lang="en-US" b="1" i="0" u="none" strike="noStrike" dirty="0">
                <a:solidFill>
                  <a:srgbClr val="2E2E2E"/>
                </a:solidFill>
                <a:effectLst/>
                <a:latin typeface="Arial" panose="020B0604020202020204" pitchFamily="34" charset="0"/>
              </a:rPr>
              <a:t>Show the Cap!</a:t>
            </a:r>
          </a:p>
          <a:p>
            <a:pPr algn="l"/>
            <a:endParaRPr lang="en-US" b="1" i="0" u="none" strike="noStrike" dirty="0">
              <a:solidFill>
                <a:srgbClr val="2E2E2E"/>
              </a:solidFill>
              <a:effectLst/>
              <a:latin typeface="Arial" panose="020B0604020202020204" pitchFamily="34" charset="0"/>
            </a:endParaRPr>
          </a:p>
          <a:p>
            <a:pPr algn="l"/>
            <a:endParaRPr lang="en-US" b="1" i="0" u="none" strike="noStrike" dirty="0">
              <a:solidFill>
                <a:srgbClr val="2E2E2E"/>
              </a:solidFill>
              <a:effectLst/>
              <a:latin typeface="Arial" panose="020B0604020202020204" pitchFamily="34" charset="0"/>
            </a:endParaRPr>
          </a:p>
          <a:p>
            <a:pPr algn="l"/>
            <a:endParaRPr lang="en-US" b="1" i="0" u="none" strike="noStrike" dirty="0">
              <a:solidFill>
                <a:srgbClr val="2E2E2E"/>
              </a:solidFill>
              <a:effectLst/>
              <a:latin typeface="Arial" panose="020B0604020202020204" pitchFamily="34" charset="0"/>
            </a:endParaRPr>
          </a:p>
          <a:p>
            <a:pPr algn="l"/>
            <a:endParaRPr lang="en-US" b="1" i="0" u="none" strike="noStrike" dirty="0">
              <a:solidFill>
                <a:srgbClr val="2E2E2E"/>
              </a:solidFill>
              <a:effectLst/>
              <a:latin typeface="+mn-lt"/>
            </a:endParaRPr>
          </a:p>
          <a:p>
            <a:pPr algn="l"/>
            <a:r>
              <a:rPr lang="en-US" b="1" i="0" u="none" strike="noStrike" dirty="0">
                <a:solidFill>
                  <a:srgbClr val="2E2E2E"/>
                </a:solidFill>
                <a:effectLst/>
                <a:latin typeface="+mn-lt"/>
              </a:rPr>
              <a:t>PR Tools and Techniques</a:t>
            </a:r>
          </a:p>
          <a:p>
            <a:pPr algn="l"/>
            <a:r>
              <a:rPr lang="en-US" b="0" i="0" u="none" strike="noStrike" dirty="0">
                <a:solidFill>
                  <a:srgbClr val="2E2E2E"/>
                </a:solidFill>
                <a:effectLst/>
                <a:latin typeface="+mn-lt"/>
              </a:rPr>
              <a:t>Creation and maintenance of a good public reputation is a complex and ongoing process. Without an effective PR, it is very difficult to reach the attention of the target audience and much less to influence their opinion and decisions. But when the relationship with the target group is finally established, it needs to be maintained in order to keep it on a high level. The process works similar to the interpersonal relationships. When two people lose contact, they pretty much disappear from each other lives no matter how close they used to be. And the same happens with the target audience if the established relationship is not maintained. </a:t>
            </a:r>
          </a:p>
          <a:p>
            <a:pPr algn="l"/>
            <a:endParaRPr lang="en-US" b="1" i="0" u="none" strike="noStrike" dirty="0">
              <a:solidFill>
                <a:srgbClr val="2E2E2E"/>
              </a:solidFill>
              <a:effectLst/>
              <a:latin typeface="+mn-lt"/>
            </a:endParaRPr>
          </a:p>
          <a:p>
            <a:pPr algn="l"/>
            <a:r>
              <a:rPr lang="en-US" b="1" i="0" u="none" strike="noStrike" dirty="0">
                <a:solidFill>
                  <a:srgbClr val="2E2E2E"/>
                </a:solidFill>
                <a:effectLst/>
                <a:latin typeface="+mn-lt"/>
              </a:rPr>
              <a:t>Common PR Tools and Techniques</a:t>
            </a:r>
          </a:p>
          <a:p>
            <a:pPr algn="l"/>
            <a:r>
              <a:rPr lang="en-US" b="0" i="0" u="none" strike="noStrike" dirty="0">
                <a:solidFill>
                  <a:srgbClr val="2E2E2E"/>
                </a:solidFill>
                <a:effectLst/>
                <a:latin typeface="+mn-lt"/>
              </a:rPr>
              <a:t>In order to build a relationship with the target audience and maintain it on a high level, PR specialists use a variety of tools and techniques. Some of the most common ones include: </a:t>
            </a:r>
          </a:p>
          <a:p>
            <a:pPr algn="l"/>
            <a:endParaRPr lang="en-US" b="0" i="0" u="none" strike="noStrike" dirty="0">
              <a:solidFill>
                <a:srgbClr val="2E2E2E"/>
              </a:solidFill>
              <a:effectLst/>
              <a:latin typeface="+mn-lt"/>
            </a:endParaRPr>
          </a:p>
          <a:p>
            <a:pPr algn="l">
              <a:buFont typeface="Arial" panose="020B0604020202020204" pitchFamily="34" charset="0"/>
              <a:buChar char="•"/>
            </a:pPr>
            <a:r>
              <a:rPr lang="en-US" b="1" i="0" u="none" strike="noStrike" dirty="0">
                <a:solidFill>
                  <a:srgbClr val="2E2E2E"/>
                </a:solidFill>
                <a:effectLst/>
                <a:latin typeface="+mn-lt"/>
              </a:rPr>
              <a:t>Attendance at public events.</a:t>
            </a:r>
            <a:r>
              <a:rPr lang="en-US" b="0" i="0" u="none" strike="noStrike" dirty="0">
                <a:solidFill>
                  <a:srgbClr val="2E2E2E"/>
                </a:solidFill>
                <a:effectLst/>
                <a:latin typeface="+mn-lt"/>
              </a:rPr>
              <a:t> In order to attract public attention and keep it engaged with a particular organization or an individual, PR specialists take an advantage of every public event and the opportunity to speak publicly. This enables them to directly reach the public attending the event and indirectly, a much larger audience.</a:t>
            </a:r>
          </a:p>
          <a:p>
            <a:pPr algn="l">
              <a:buFont typeface="Arial" panose="020B0604020202020204" pitchFamily="34" charset="0"/>
              <a:buChar char="•"/>
            </a:pPr>
            <a:endParaRPr lang="en-US" b="0" i="0" u="none" strike="noStrike" dirty="0">
              <a:solidFill>
                <a:srgbClr val="2E2E2E"/>
              </a:solidFill>
              <a:effectLst/>
              <a:latin typeface="+mn-lt"/>
            </a:endParaRPr>
          </a:p>
          <a:p>
            <a:pPr algn="l">
              <a:buFont typeface="Arial" panose="020B0604020202020204" pitchFamily="34" charset="0"/>
              <a:buChar char="•"/>
            </a:pPr>
            <a:r>
              <a:rPr lang="en-US" b="1" i="0" u="none" strike="noStrike" dirty="0">
                <a:solidFill>
                  <a:srgbClr val="2E2E2E"/>
                </a:solidFill>
                <a:effectLst/>
                <a:latin typeface="+mn-lt"/>
              </a:rPr>
              <a:t>Press releases.</a:t>
            </a:r>
            <a:r>
              <a:rPr lang="en-US" b="0" i="0" u="none" strike="noStrike" dirty="0">
                <a:solidFill>
                  <a:srgbClr val="2E2E2E"/>
                </a:solidFill>
                <a:effectLst/>
                <a:latin typeface="+mn-lt"/>
              </a:rPr>
              <a:t> Information that is communicated as a part of the regular TV or/and radio program, newspapers, magazines and other types of mainstream media achieves a much bigger impact than advertisements. This is due to the fact that most people consider such information more trustworthy and meaningful than paid adds. Press release is therefore one of the oldest and most effective PR tools.</a:t>
            </a:r>
          </a:p>
          <a:p>
            <a:pPr algn="l">
              <a:buFont typeface="Arial" panose="020B0604020202020204" pitchFamily="34" charset="0"/>
              <a:buChar char="•"/>
            </a:pPr>
            <a:endParaRPr lang="en-US" b="0" i="0" u="none" strike="noStrike" dirty="0">
              <a:solidFill>
                <a:srgbClr val="2E2E2E"/>
              </a:solidFill>
              <a:effectLst/>
              <a:latin typeface="+mn-lt"/>
            </a:endParaRPr>
          </a:p>
          <a:p>
            <a:pPr algn="l">
              <a:buFont typeface="Arial" panose="020B0604020202020204" pitchFamily="34" charset="0"/>
              <a:buChar char="•"/>
            </a:pPr>
            <a:r>
              <a:rPr lang="en-US" b="1" i="0" u="none" strike="noStrike" dirty="0">
                <a:solidFill>
                  <a:srgbClr val="2E2E2E"/>
                </a:solidFill>
                <a:effectLst/>
                <a:latin typeface="+mn-lt"/>
              </a:rPr>
              <a:t>Newsletters.</a:t>
            </a:r>
            <a:r>
              <a:rPr lang="en-US" b="0" i="0" u="none" strike="noStrike" dirty="0">
                <a:solidFill>
                  <a:srgbClr val="2E2E2E"/>
                </a:solidFill>
                <a:effectLst/>
                <a:latin typeface="+mn-lt"/>
              </a:rPr>
              <a:t> Sending newsletters – relevant information about the organization or/and its products/services - directly to the target audience is also a common method to create and maintain a strong relationship with the public. Newsletters offering </a:t>
            </a:r>
            <a:r>
              <a:rPr lang="en-US" b="0" i="0" u="none" strike="noStrike" dirty="0">
                <a:solidFill>
                  <a:srgbClr val="345BC0"/>
                </a:solidFill>
                <a:effectLst/>
                <a:latin typeface="+mn-lt"/>
                <a:hlinkClick r:id="rId3"/>
              </a:rPr>
              <a:t>promotional products</a:t>
            </a:r>
            <a:r>
              <a:rPr lang="en-US" b="0" i="0" u="none" strike="noStrike" dirty="0">
                <a:solidFill>
                  <a:srgbClr val="2E2E2E"/>
                </a:solidFill>
                <a:effectLst/>
                <a:latin typeface="+mn-lt"/>
              </a:rPr>
              <a:t> are also a common marketing strategy, but PR specialists use it to share news and general information that may be of interest to the target audience rather than merely promoting products/services.</a:t>
            </a:r>
          </a:p>
          <a:p>
            <a:pPr algn="l">
              <a:buFont typeface="Arial" panose="020B0604020202020204" pitchFamily="34" charset="0"/>
              <a:buChar char="•"/>
            </a:pPr>
            <a:endParaRPr lang="en-US" b="0" i="0" u="none" strike="noStrike" dirty="0">
              <a:solidFill>
                <a:srgbClr val="2E2E2E"/>
              </a:solidFill>
              <a:effectLst/>
              <a:latin typeface="+mn-lt"/>
            </a:endParaRPr>
          </a:p>
          <a:p>
            <a:pPr algn="l">
              <a:buFont typeface="Arial" panose="020B0604020202020204" pitchFamily="34" charset="0"/>
              <a:buNone/>
            </a:pPr>
            <a:r>
              <a:rPr lang="en-US" b="0" i="0" u="none" strike="noStrike" dirty="0">
                <a:solidFill>
                  <a:srgbClr val="2E2E2E"/>
                </a:solidFill>
                <a:effectLst/>
                <a:latin typeface="+mn-lt"/>
              </a:rPr>
              <a:t>https://</a:t>
            </a:r>
            <a:r>
              <a:rPr lang="en-US" b="0" i="0" u="none" strike="noStrike" dirty="0" err="1">
                <a:solidFill>
                  <a:srgbClr val="2E2E2E"/>
                </a:solidFill>
                <a:effectLst/>
                <a:latin typeface="+mn-lt"/>
              </a:rPr>
              <a:t>www.ipr.org.uk</a:t>
            </a:r>
            <a:r>
              <a:rPr lang="en-US" b="0" i="0" u="none" strike="noStrike" dirty="0">
                <a:solidFill>
                  <a:srgbClr val="2E2E2E"/>
                </a:solidFill>
                <a:effectLst/>
                <a:latin typeface="+mn-lt"/>
              </a:rPr>
              <a:t>/pr-tools-and-</a:t>
            </a:r>
            <a:r>
              <a:rPr lang="en-US" b="0" i="0" u="none" strike="noStrike" dirty="0" err="1">
                <a:solidFill>
                  <a:srgbClr val="2E2E2E"/>
                </a:solidFill>
                <a:effectLst/>
                <a:latin typeface="+mn-lt"/>
              </a:rPr>
              <a:t>techniques.html</a:t>
            </a:r>
            <a:endParaRPr lang="en-US" b="0" i="0" u="none" strike="noStrike" dirty="0">
              <a:solidFill>
                <a:srgbClr val="2E2E2E"/>
              </a:solidFill>
              <a:effectLst/>
              <a:latin typeface="+mn-lt"/>
            </a:endParaRPr>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34</a:t>
            </a:fld>
            <a:endParaRPr lang="en-US"/>
          </a:p>
        </p:txBody>
      </p:sp>
    </p:spTree>
    <p:extLst>
      <p:ext uri="{BB962C8B-B14F-4D97-AF65-F5344CB8AC3E}">
        <p14:creationId xmlns:p14="http://schemas.microsoft.com/office/powerpoint/2010/main" val="1648571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pPr algn="l"/>
            <a:r>
              <a:rPr lang="en-US" b="1" i="0" u="none" strike="noStrike" dirty="0">
                <a:solidFill>
                  <a:srgbClr val="2E2E2E"/>
                </a:solidFill>
                <a:effectLst/>
                <a:latin typeface="Arial" panose="020B0604020202020204" pitchFamily="34" charset="0"/>
              </a:rPr>
              <a:t>PR Tools and Techniques - Continued</a:t>
            </a:r>
          </a:p>
          <a:p>
            <a:pPr algn="l">
              <a:buFont typeface="Arial" panose="020B0604020202020204" pitchFamily="34" charset="0"/>
              <a:buChar char="•"/>
            </a:pPr>
            <a:endParaRPr lang="en-US" b="0" i="0" u="none" strike="noStrike" dirty="0">
              <a:solidFill>
                <a:srgbClr val="2E2E2E"/>
              </a:solidFill>
              <a:effectLst/>
              <a:latin typeface="Arial" panose="020B0604020202020204" pitchFamily="34" charset="0"/>
            </a:endParaRPr>
          </a:p>
          <a:p>
            <a:pPr algn="l">
              <a:buFont typeface="Arial" panose="020B0604020202020204" pitchFamily="34" charset="0"/>
              <a:buChar char="•"/>
            </a:pPr>
            <a:r>
              <a:rPr lang="en-US" b="1" i="0" u="none" strike="noStrike" dirty="0">
                <a:solidFill>
                  <a:srgbClr val="2E2E2E"/>
                </a:solidFill>
                <a:effectLst/>
                <a:latin typeface="Arial" panose="020B0604020202020204" pitchFamily="34" charset="0"/>
              </a:rPr>
              <a:t>Blogging.</a:t>
            </a:r>
            <a:r>
              <a:rPr lang="en-US" b="0" i="0" u="none" strike="noStrike" dirty="0">
                <a:solidFill>
                  <a:srgbClr val="2E2E2E"/>
                </a:solidFill>
                <a:effectLst/>
                <a:latin typeface="Arial" panose="020B0604020202020204" pitchFamily="34" charset="0"/>
              </a:rPr>
              <a:t> To reach the online audience, PR specialists use the digital forms of press releases and newsletters but they also use a variety of other tools such as blogging and recently, microblogging. It allows them to create and maintain a relationship with the target audience as well as establish a two-way communication.</a:t>
            </a:r>
          </a:p>
          <a:p>
            <a:pPr algn="l">
              <a:buFont typeface="Arial" panose="020B0604020202020204" pitchFamily="34" charset="0"/>
              <a:buChar char="•"/>
            </a:pPr>
            <a:endParaRPr lang="en-US" b="0" i="0" u="none" strike="noStrike" dirty="0">
              <a:solidFill>
                <a:srgbClr val="2E2E2E"/>
              </a:solidFill>
              <a:effectLst/>
              <a:latin typeface="Arial" panose="020B0604020202020204" pitchFamily="34" charset="0"/>
            </a:endParaRPr>
          </a:p>
          <a:p>
            <a:pPr algn="l">
              <a:buFont typeface="Arial" panose="020B0604020202020204" pitchFamily="34" charset="0"/>
              <a:buChar char="•"/>
            </a:pPr>
            <a:r>
              <a:rPr lang="en-US" b="1" i="0" u="none" strike="noStrike" dirty="0">
                <a:solidFill>
                  <a:srgbClr val="2E2E2E"/>
                </a:solidFill>
                <a:effectLst/>
                <a:latin typeface="Arial" panose="020B0604020202020204" pitchFamily="34" charset="0"/>
              </a:rPr>
              <a:t>Social media marketing.</a:t>
            </a:r>
            <a:r>
              <a:rPr lang="en-US" b="0" i="0" u="none" strike="noStrike" dirty="0">
                <a:solidFill>
                  <a:srgbClr val="2E2E2E"/>
                </a:solidFill>
                <a:effectLst/>
                <a:latin typeface="Arial" panose="020B0604020202020204" pitchFamily="34" charset="0"/>
              </a:rPr>
              <a:t> Like its name suggests, it is used primarily by the marketing industry. Social media networks, however, are also utilized by a growing number of PR specialists to establish a direct communication with the public, consumers, investors and other target groups.</a:t>
            </a:r>
          </a:p>
          <a:p>
            <a:pPr algn="l">
              <a:buFont typeface="Arial" panose="020B0604020202020204" pitchFamily="34" charset="0"/>
              <a:buChar char="•"/>
            </a:pPr>
            <a:endParaRPr lang="en-US" b="0" i="0" u="none" strike="noStrike" dirty="0">
              <a:solidFill>
                <a:srgbClr val="2E2E2E"/>
              </a:solidFill>
              <a:effectLst/>
              <a:latin typeface="Arial" panose="020B0604020202020204" pitchFamily="34" charset="0"/>
            </a:endParaRPr>
          </a:p>
          <a:p>
            <a:pPr algn="l">
              <a:buFont typeface="Arial" panose="020B0604020202020204" pitchFamily="34" charset="0"/>
              <a:buNone/>
            </a:pPr>
            <a:r>
              <a:rPr lang="en-US" b="0" i="0" u="none" strike="noStrike" dirty="0">
                <a:solidFill>
                  <a:srgbClr val="2E2E2E"/>
                </a:solidFill>
                <a:effectLst/>
                <a:latin typeface="Arial" panose="020B0604020202020204" pitchFamily="34" charset="0"/>
              </a:rPr>
              <a:t>https://</a:t>
            </a:r>
            <a:r>
              <a:rPr lang="en-US" b="0" i="0" u="none" strike="noStrike" dirty="0" err="1">
                <a:solidFill>
                  <a:srgbClr val="2E2E2E"/>
                </a:solidFill>
                <a:effectLst/>
                <a:latin typeface="Arial" panose="020B0604020202020204" pitchFamily="34" charset="0"/>
              </a:rPr>
              <a:t>www.ipr.org.uk</a:t>
            </a:r>
            <a:r>
              <a:rPr lang="en-US" b="0" i="0" u="none" strike="noStrike" dirty="0">
                <a:solidFill>
                  <a:srgbClr val="2E2E2E"/>
                </a:solidFill>
                <a:effectLst/>
                <a:latin typeface="Arial" panose="020B0604020202020204" pitchFamily="34" charset="0"/>
              </a:rPr>
              <a:t>/pr-tools-and-</a:t>
            </a:r>
            <a:r>
              <a:rPr lang="en-US" b="0" i="0" u="none" strike="noStrike" dirty="0" err="1">
                <a:solidFill>
                  <a:srgbClr val="2E2E2E"/>
                </a:solidFill>
                <a:effectLst/>
                <a:latin typeface="Arial" panose="020B0604020202020204" pitchFamily="34" charset="0"/>
              </a:rPr>
              <a:t>techniques.html</a:t>
            </a:r>
            <a:endParaRPr lang="en-US" b="0" i="0" u="none" strike="noStrike" dirty="0">
              <a:solidFill>
                <a:srgbClr val="2E2E2E"/>
              </a:solidFill>
              <a:effectLst/>
              <a:latin typeface="Arial" panose="020B0604020202020204" pitchFamily="34" charset="0"/>
            </a:endParaRPr>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35</a:t>
            </a:fld>
            <a:endParaRPr lang="en-US"/>
          </a:p>
        </p:txBody>
      </p:sp>
    </p:spTree>
    <p:extLst>
      <p:ext uri="{BB962C8B-B14F-4D97-AF65-F5344CB8AC3E}">
        <p14:creationId xmlns:p14="http://schemas.microsoft.com/office/powerpoint/2010/main" val="35517852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r>
              <a:rPr lang="en-US" dirty="0"/>
              <a:t>Don’t bite off your nose to spite your face</a:t>
            </a:r>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36</a:t>
            </a:fld>
            <a:endParaRPr lang="en-US"/>
          </a:p>
        </p:txBody>
      </p:sp>
    </p:spTree>
    <p:extLst>
      <p:ext uri="{BB962C8B-B14F-4D97-AF65-F5344CB8AC3E}">
        <p14:creationId xmlns:p14="http://schemas.microsoft.com/office/powerpoint/2010/main" val="37868549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37</a:t>
            </a:fld>
            <a:endParaRPr lang="en-US"/>
          </a:p>
        </p:txBody>
      </p:sp>
    </p:spTree>
    <p:extLst>
      <p:ext uri="{BB962C8B-B14F-4D97-AF65-F5344CB8AC3E}">
        <p14:creationId xmlns:p14="http://schemas.microsoft.com/office/powerpoint/2010/main" val="6993128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38</a:t>
            </a:fld>
            <a:endParaRPr lang="en-US"/>
          </a:p>
        </p:txBody>
      </p:sp>
    </p:spTree>
    <p:extLst>
      <p:ext uri="{BB962C8B-B14F-4D97-AF65-F5344CB8AC3E}">
        <p14:creationId xmlns:p14="http://schemas.microsoft.com/office/powerpoint/2010/main" val="20547869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r>
              <a:rPr lang="en-US" dirty="0"/>
              <a:t>No matter the vehicle, internal or external, there are Best Practices for communicating with members.</a:t>
            </a:r>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39</a:t>
            </a:fld>
            <a:endParaRPr lang="en-US"/>
          </a:p>
        </p:txBody>
      </p:sp>
    </p:spTree>
    <p:extLst>
      <p:ext uri="{BB962C8B-B14F-4D97-AF65-F5344CB8AC3E}">
        <p14:creationId xmlns:p14="http://schemas.microsoft.com/office/powerpoint/2010/main" val="9765247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  / Photos on social media are the posts that get hits.  Who hear will stop to read a post from someone they don't know that doesn't have them?</a:t>
            </a:r>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41</a:t>
            </a:fld>
            <a:endParaRPr lang="en-US"/>
          </a:p>
        </p:txBody>
      </p:sp>
    </p:spTree>
    <p:extLst>
      <p:ext uri="{BB962C8B-B14F-4D97-AF65-F5344CB8AC3E}">
        <p14:creationId xmlns:p14="http://schemas.microsoft.com/office/powerpoint/2010/main" val="31334038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r>
              <a:rPr lang="en-US" dirty="0"/>
              <a:t>Don’t bite off your nose to spite your face</a:t>
            </a:r>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42</a:t>
            </a:fld>
            <a:endParaRPr lang="en-US"/>
          </a:p>
        </p:txBody>
      </p:sp>
    </p:spTree>
    <p:extLst>
      <p:ext uri="{BB962C8B-B14F-4D97-AF65-F5344CB8AC3E}">
        <p14:creationId xmlns:p14="http://schemas.microsoft.com/office/powerpoint/2010/main" val="32612743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43</a:t>
            </a:fld>
            <a:endParaRPr lang="en-US"/>
          </a:p>
        </p:txBody>
      </p:sp>
    </p:spTree>
    <p:extLst>
      <p:ext uri="{BB962C8B-B14F-4D97-AF65-F5344CB8AC3E}">
        <p14:creationId xmlns:p14="http://schemas.microsoft.com/office/powerpoint/2010/main" val="3968485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pPr algn="l"/>
            <a:r>
              <a:rPr lang="en-US" sz="1100" b="1" i="0" u="none" strike="noStrike" dirty="0">
                <a:solidFill>
                  <a:srgbClr val="363B3F"/>
                </a:solidFill>
                <a:effectLst/>
                <a:latin typeface="+mn-lt"/>
              </a:rPr>
              <a:t>It is highly suggested that you take advantage of TALMA!</a:t>
            </a:r>
          </a:p>
          <a:p>
            <a:pPr algn="l"/>
            <a:endParaRPr lang="en-US" sz="1100" b="1" i="0" u="none" strike="noStrike" dirty="0">
              <a:solidFill>
                <a:srgbClr val="363B3F"/>
              </a:solidFill>
              <a:effectLst/>
              <a:latin typeface="+mn-lt"/>
            </a:endParaRPr>
          </a:p>
          <a:p>
            <a:pPr algn="l"/>
            <a:r>
              <a:rPr lang="en-US" sz="1100" b="1" i="0" u="none" strike="noStrike" dirty="0">
                <a:solidFill>
                  <a:srgbClr val="363B3F"/>
                </a:solidFill>
                <a:effectLst/>
                <a:latin typeface="+mn-lt"/>
              </a:rPr>
              <a:t>Tuesday, March 29, 2022</a:t>
            </a:r>
          </a:p>
          <a:p>
            <a:pPr algn="l"/>
            <a:r>
              <a:rPr lang="en-US" sz="1100" b="0" i="0" u="none" strike="noStrike" dirty="0">
                <a:solidFill>
                  <a:srgbClr val="222222"/>
                </a:solidFill>
                <a:effectLst/>
                <a:latin typeface="+mn-lt"/>
              </a:rPr>
              <a:t>The American Legion's virtual Training Tuesday session on March 29 will be presented by American Legion Deputy Director of Media Relations John </a:t>
            </a:r>
            <a:r>
              <a:rPr lang="en-US" sz="1100" b="0" i="0" u="none" strike="noStrike" dirty="0" err="1">
                <a:solidFill>
                  <a:srgbClr val="222222"/>
                </a:solidFill>
                <a:effectLst/>
                <a:latin typeface="+mn-lt"/>
              </a:rPr>
              <a:t>Raughter</a:t>
            </a:r>
            <a:r>
              <a:rPr lang="en-US" sz="1100" b="0" i="0" u="none" strike="noStrike" dirty="0">
                <a:solidFill>
                  <a:srgbClr val="222222"/>
                </a:solidFill>
                <a:effectLst/>
                <a:latin typeface="+mn-lt"/>
              </a:rPr>
              <a:t>, who will share best practices for using the Legion's Public Relations Toolkit at the post, district and department level. The toolkit features examples of news releases, media advisories and public service announcements, and information on networking, social media, podcasts, internal/external media, interviews and more.</a:t>
            </a:r>
          </a:p>
          <a:p>
            <a:endParaRPr lang="en-US" dirty="0"/>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4</a:t>
            </a:fld>
            <a:endParaRPr lang="en-US"/>
          </a:p>
        </p:txBody>
      </p:sp>
    </p:spTree>
    <p:extLst>
      <p:ext uri="{BB962C8B-B14F-4D97-AF65-F5344CB8AC3E}">
        <p14:creationId xmlns:p14="http://schemas.microsoft.com/office/powerpoint/2010/main" val="32378556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pPr marL="0" marR="0" algn="l">
              <a:spcAft>
                <a:spcPts val="0"/>
              </a:spcAft>
            </a:pPr>
            <a:endParaRPr lang="en-US" sz="1200" b="0" i="0" u="none" strike="noStrike" dirty="0">
              <a:solidFill>
                <a:srgbClr val="000000"/>
              </a:solidFill>
              <a:effectLst/>
            </a:endParaRPr>
          </a:p>
          <a:p>
            <a:pPr marL="0" marR="0" algn="l">
              <a:spcAft>
                <a:spcPts val="0"/>
              </a:spcAft>
            </a:pPr>
            <a:endParaRPr lang="en-US" sz="1200" b="0" i="0" u="none" strike="noStrike" dirty="0">
              <a:solidFill>
                <a:srgbClr val="000000"/>
              </a:solidFill>
              <a:effectLst/>
            </a:endParaRPr>
          </a:p>
          <a:p>
            <a:pPr marL="0" marR="0" algn="l">
              <a:spcAft>
                <a:spcPts val="0"/>
              </a:spcAft>
            </a:pPr>
            <a:r>
              <a:rPr lang="en-US" sz="1400" dirty="0">
                <a:solidFill>
                  <a:srgbClr val="000000"/>
                </a:solidFill>
              </a:rPr>
              <a:t>From Becky</a:t>
            </a:r>
          </a:p>
          <a:p>
            <a:pPr marL="285750" marR="0" indent="-285750" algn="l">
              <a:spcAft>
                <a:spcPts val="0"/>
              </a:spcAft>
              <a:buFont typeface="Arial" panose="020B0604020202020204" pitchFamily="34" charset="0"/>
              <a:buChar char="•"/>
            </a:pPr>
            <a:r>
              <a:rPr lang="en-US" sz="1400" b="0" i="0" u="none" strike="noStrike" dirty="0">
                <a:solidFill>
                  <a:srgbClr val="000000"/>
                </a:solidFill>
                <a:effectLst/>
              </a:rPr>
              <a:t>How to use PR Toolkit</a:t>
            </a:r>
            <a:endParaRPr lang="en-US" sz="1200" b="0" i="0" u="none" strike="noStrike" dirty="0">
              <a:solidFill>
                <a:srgbClr val="000000"/>
              </a:solidFill>
              <a:effectLst/>
            </a:endParaRPr>
          </a:p>
          <a:p>
            <a:pPr marL="742950" marR="0" lvl="1" indent="-285750" algn="l">
              <a:spcAft>
                <a:spcPts val="0"/>
              </a:spcAft>
              <a:buFont typeface="Arial" panose="020B0604020202020204" pitchFamily="34" charset="0"/>
              <a:buChar char="•"/>
            </a:pPr>
            <a:r>
              <a:rPr lang="en-US" sz="1400" b="0" i="0" u="none" strike="noStrike" dirty="0">
                <a:solidFill>
                  <a:srgbClr val="000000"/>
                </a:solidFill>
                <a:effectLst/>
              </a:rPr>
              <a:t>Show how to navigate to the PR Toolkit (via </a:t>
            </a:r>
            <a:r>
              <a:rPr lang="en-US" sz="1400" b="0" i="0" u="none" strike="noStrike" dirty="0">
                <a:solidFill>
                  <a:srgbClr val="000000"/>
                </a:solidFill>
                <a:effectLst/>
                <a:hlinkClick r:id="rId3"/>
              </a:rPr>
              <a:t>wilegion.org</a:t>
            </a:r>
            <a:r>
              <a:rPr lang="en-US" sz="1400" b="0" i="0" u="none" strike="noStrike" dirty="0">
                <a:solidFill>
                  <a:srgbClr val="000000"/>
                </a:solidFill>
                <a:effectLst/>
              </a:rPr>
              <a:t>)</a:t>
            </a:r>
            <a:endParaRPr lang="en-US" sz="1200" b="0" i="0" u="none" strike="noStrike" dirty="0">
              <a:solidFill>
                <a:srgbClr val="000000"/>
              </a:solidFill>
              <a:effectLst/>
            </a:endParaRPr>
          </a:p>
          <a:p>
            <a:pPr marL="742950" marR="0" lvl="1" indent="-285750" algn="l">
              <a:spcAft>
                <a:spcPts val="0"/>
              </a:spcAft>
              <a:buFont typeface="Arial" panose="020B0604020202020204" pitchFamily="34" charset="0"/>
              <a:buChar char="•"/>
            </a:pPr>
            <a:r>
              <a:rPr lang="en-US" sz="1400" b="0" i="0" u="none" strike="noStrike" dirty="0">
                <a:solidFill>
                  <a:srgbClr val="000000"/>
                </a:solidFill>
                <a:effectLst/>
              </a:rPr>
              <a:t>Walk through what is on there</a:t>
            </a:r>
            <a:endParaRPr lang="en-US" sz="1200" b="0" i="0" u="none" strike="noStrike" dirty="0">
              <a:solidFill>
                <a:srgbClr val="000000"/>
              </a:solidFill>
              <a:effectLst/>
            </a:endParaRPr>
          </a:p>
          <a:p>
            <a:pPr marL="742950" marR="0" lvl="1" indent="-285750" algn="l">
              <a:spcAft>
                <a:spcPts val="0"/>
              </a:spcAft>
              <a:buFont typeface="Arial" panose="020B0604020202020204" pitchFamily="34" charset="0"/>
              <a:buChar char="•"/>
            </a:pPr>
            <a:r>
              <a:rPr lang="en-US" sz="1400" b="0" i="0" u="none" strike="noStrike" dirty="0">
                <a:solidFill>
                  <a:srgbClr val="000000"/>
                </a:solidFill>
                <a:effectLst/>
              </a:rPr>
              <a:t>Walk through 1 or 2 examples of downloading an editable tool and personalizing it.</a:t>
            </a:r>
            <a:endParaRPr lang="en-US" sz="1200" b="0" i="0" u="none" strike="noStrike" dirty="0">
              <a:solidFill>
                <a:srgbClr val="000000"/>
              </a:solidFill>
              <a:effectLst/>
            </a:endParaRPr>
          </a:p>
          <a:p>
            <a:pPr marL="285750" marR="0" indent="-285750" algn="l">
              <a:spcAft>
                <a:spcPts val="0"/>
              </a:spcAft>
              <a:buFont typeface="Arial" panose="020B0604020202020204" pitchFamily="34" charset="0"/>
              <a:buChar char="•"/>
            </a:pPr>
            <a:r>
              <a:rPr lang="en-US" sz="1400" b="0" i="0" u="none" strike="noStrike" dirty="0">
                <a:solidFill>
                  <a:srgbClr val="000000"/>
                </a:solidFill>
                <a:effectLst/>
              </a:rPr>
              <a:t>Submitting a Press Release to Local Media</a:t>
            </a:r>
            <a:endParaRPr lang="en-US" sz="1200" b="0" i="0" u="none" strike="noStrike" dirty="0">
              <a:solidFill>
                <a:srgbClr val="000000"/>
              </a:solidFill>
              <a:effectLst/>
            </a:endParaRPr>
          </a:p>
          <a:p>
            <a:pPr marL="742950" marR="0" lvl="1" indent="-285750" algn="l">
              <a:spcAft>
                <a:spcPts val="0"/>
              </a:spcAft>
              <a:buFont typeface="Arial" panose="020B0604020202020204" pitchFamily="34" charset="0"/>
              <a:buChar char="•"/>
            </a:pPr>
            <a:r>
              <a:rPr lang="en-US" sz="1400" b="0" i="0" u="none" strike="noStrike" dirty="0">
                <a:solidFill>
                  <a:srgbClr val="000000"/>
                </a:solidFill>
                <a:effectLst/>
              </a:rPr>
              <a:t>Walk through a press release &amp; what should be in it</a:t>
            </a:r>
            <a:endParaRPr lang="en-US" sz="1200" b="0" i="0" u="none" strike="noStrike" dirty="0">
              <a:solidFill>
                <a:srgbClr val="000000"/>
              </a:solidFill>
              <a:effectLst/>
            </a:endParaRPr>
          </a:p>
          <a:p>
            <a:pPr marL="742950" marR="0" lvl="1" indent="-285750" algn="l">
              <a:spcAft>
                <a:spcPts val="0"/>
              </a:spcAft>
              <a:buFont typeface="Arial" panose="020B0604020202020204" pitchFamily="34" charset="0"/>
              <a:buChar char="•"/>
            </a:pPr>
            <a:r>
              <a:rPr lang="en-US" sz="1400" b="0" i="0" u="none" strike="noStrike" dirty="0">
                <a:solidFill>
                  <a:srgbClr val="000000"/>
                </a:solidFill>
                <a:effectLst/>
              </a:rPr>
              <a:t>Walk through looking up contact information and submission</a:t>
            </a:r>
            <a:endParaRPr lang="en-US" sz="1200" b="0" i="0" u="none" strike="noStrike" dirty="0">
              <a:solidFill>
                <a:srgbClr val="000000"/>
              </a:solidFill>
              <a:effectLst/>
            </a:endParaRPr>
          </a:p>
          <a:p>
            <a:pPr marL="285750" marR="0" indent="-285750" algn="l">
              <a:spcAft>
                <a:spcPts val="0"/>
              </a:spcAft>
              <a:buFont typeface="Arial" panose="020B0604020202020204" pitchFamily="34" charset="0"/>
              <a:buChar char="•"/>
            </a:pPr>
            <a:r>
              <a:rPr lang="en-US" sz="1400" b="0" i="0" u="none" strike="noStrike" dirty="0">
                <a:solidFill>
                  <a:srgbClr val="000000"/>
                </a:solidFill>
                <a:effectLst/>
              </a:rPr>
              <a:t>Requesting Media Presence at Event</a:t>
            </a:r>
            <a:endParaRPr lang="en-US" sz="1200" b="0" i="0" u="none" strike="noStrike" dirty="0">
              <a:solidFill>
                <a:srgbClr val="000000"/>
              </a:solidFill>
              <a:effectLst/>
            </a:endParaRPr>
          </a:p>
          <a:p>
            <a:pPr marL="742950" marR="0" lvl="1" indent="-285750" algn="l">
              <a:spcAft>
                <a:spcPts val="0"/>
              </a:spcAft>
              <a:buFont typeface="Arial" panose="020B0604020202020204" pitchFamily="34" charset="0"/>
              <a:buChar char="•"/>
            </a:pPr>
            <a:r>
              <a:rPr lang="en-US" sz="1400" b="0" i="0" u="none" strike="noStrike" dirty="0">
                <a:solidFill>
                  <a:srgbClr val="000000"/>
                </a:solidFill>
                <a:effectLst/>
              </a:rPr>
              <a:t>Walk through what this looks like</a:t>
            </a:r>
          </a:p>
          <a:p>
            <a:endParaRPr lang="en-US" sz="1200" dirty="0">
              <a:solidFill>
                <a:srgbClr val="000000"/>
              </a:solidFill>
            </a:endParaRPr>
          </a:p>
          <a:p>
            <a:r>
              <a:rPr lang="en-US" sz="1200" b="0" i="0" u="none" strike="noStrike" dirty="0">
                <a:solidFill>
                  <a:srgbClr val="000000"/>
                </a:solidFill>
                <a:effectLst/>
              </a:rPr>
              <a:t>From Midwinter Conf. Tri-fold:</a:t>
            </a:r>
          </a:p>
          <a:p>
            <a:endParaRPr lang="en-US" sz="1200" b="0" i="0" u="none" strike="noStrike" dirty="0">
              <a:solidFill>
                <a:srgbClr val="000000"/>
              </a:solidFill>
              <a:effectLst/>
            </a:endParaRPr>
          </a:p>
          <a:p>
            <a:r>
              <a:rPr lang="en-US" sz="1200" b="0" i="0" u="none" strike="noStrike" dirty="0">
                <a:solidFill>
                  <a:srgbClr val="000000"/>
                </a:solidFill>
                <a:effectLst/>
              </a:rPr>
              <a:t>PUBLIC RELATIONS TOOLKIT-HOW TO</a:t>
            </a:r>
          </a:p>
          <a:p>
            <a:pPr marL="171450" indent="-171450">
              <a:buFont typeface="Arial" panose="020B0604020202020204" pitchFamily="34" charset="0"/>
              <a:buChar char="•"/>
            </a:pPr>
            <a:r>
              <a:rPr lang="en-US" sz="1200" b="0" i="0" u="none" strike="noStrike" dirty="0">
                <a:solidFill>
                  <a:srgbClr val="000000"/>
                </a:solidFill>
                <a:effectLst/>
              </a:rPr>
              <a:t>Did you know that </a:t>
            </a:r>
            <a:r>
              <a:rPr lang="en-US" sz="1200" b="0" i="0" u="none" strike="noStrike" dirty="0">
                <a:solidFill>
                  <a:srgbClr val="000000"/>
                </a:solidFill>
                <a:effectLst/>
                <a:hlinkClick r:id="rId4"/>
              </a:rPr>
              <a:t>wilegion.org</a:t>
            </a:r>
            <a:r>
              <a:rPr lang="en-US" sz="1200" b="0" i="0" u="none" strike="noStrike" dirty="0">
                <a:solidFill>
                  <a:srgbClr val="000000"/>
                </a:solidFill>
                <a:effectLst/>
              </a:rPr>
              <a:t> has a PR Toolkit with resources for you to use at your Post, County or District? </a:t>
            </a:r>
          </a:p>
          <a:p>
            <a:pPr marL="171450" indent="-171450">
              <a:buFont typeface="Arial" panose="020B0604020202020204" pitchFamily="34" charset="0"/>
              <a:buChar char="•"/>
            </a:pPr>
            <a:r>
              <a:rPr lang="en-US" sz="1200" b="0" i="0" u="none" strike="noStrike" dirty="0">
                <a:solidFill>
                  <a:srgbClr val="000000"/>
                </a:solidFill>
                <a:effectLst/>
              </a:rPr>
              <a:t>The Marketing &amp; Communications Committee will guide you through what the site has to offer including</a:t>
            </a:r>
          </a:p>
          <a:p>
            <a:pPr marL="628650" lvl="1" indent="-171450">
              <a:buFont typeface="Arial" panose="020B0604020202020204" pitchFamily="34" charset="0"/>
              <a:buChar char="•"/>
            </a:pPr>
            <a:r>
              <a:rPr lang="en-US" sz="1200" b="0" i="0" u="none" strike="noStrike" dirty="0">
                <a:solidFill>
                  <a:srgbClr val="000000"/>
                </a:solidFill>
                <a:effectLst/>
              </a:rPr>
              <a:t>Fillable Flyers &amp; Event Posters</a:t>
            </a:r>
          </a:p>
          <a:p>
            <a:pPr marL="628650" lvl="1" indent="-171450">
              <a:buFont typeface="Arial" panose="020B0604020202020204" pitchFamily="34" charset="0"/>
              <a:buChar char="•"/>
            </a:pPr>
            <a:r>
              <a:rPr lang="en-US" sz="1200" b="0" i="0" u="none" strike="noStrike" dirty="0">
                <a:solidFill>
                  <a:srgbClr val="000000"/>
                </a:solidFill>
                <a:effectLst/>
              </a:rPr>
              <a:t>Program Brochures</a:t>
            </a:r>
          </a:p>
          <a:p>
            <a:pPr marL="628650" lvl="1" indent="-171450">
              <a:buFont typeface="Arial" panose="020B0604020202020204" pitchFamily="34" charset="0"/>
              <a:buChar char="•"/>
            </a:pPr>
            <a:r>
              <a:rPr lang="en-US" sz="1200" b="0" i="0" u="none" strike="noStrike" dirty="0">
                <a:solidFill>
                  <a:srgbClr val="000000"/>
                </a:solidFill>
                <a:effectLst/>
              </a:rPr>
              <a:t>Legion Wisconsin Logos to download</a:t>
            </a:r>
          </a:p>
          <a:p>
            <a:pPr marL="628650" lvl="1" indent="-171450">
              <a:buFont typeface="Arial" panose="020B0604020202020204" pitchFamily="34" charset="0"/>
              <a:buChar char="•"/>
            </a:pPr>
            <a:r>
              <a:rPr lang="en-US" sz="1200" b="0" i="0" u="none" strike="noStrike" dirty="0">
                <a:solidFill>
                  <a:srgbClr val="000000"/>
                </a:solidFill>
                <a:effectLst/>
              </a:rPr>
              <a:t>National Emblem Request</a:t>
            </a:r>
          </a:p>
          <a:p>
            <a:pPr marL="628650" lvl="1" indent="-171450">
              <a:buFont typeface="Arial" panose="020B0604020202020204" pitchFamily="34" charset="0"/>
              <a:buChar char="•"/>
            </a:pPr>
            <a:r>
              <a:rPr lang="en-US" sz="1200" b="0" i="0" u="none" strike="noStrike" dirty="0">
                <a:solidFill>
                  <a:srgbClr val="000000"/>
                </a:solidFill>
                <a:effectLst/>
              </a:rPr>
              <a:t>Downloadable Leadership Photos</a:t>
            </a:r>
          </a:p>
          <a:p>
            <a:pPr marL="628650" lvl="1" indent="-171450">
              <a:buFont typeface="Arial" panose="020B0604020202020204" pitchFamily="34" charset="0"/>
              <a:buChar char="•"/>
            </a:pPr>
            <a:r>
              <a:rPr lang="en-US" sz="1200" b="0" i="0" u="none" strike="noStrike" dirty="0">
                <a:solidFill>
                  <a:srgbClr val="000000"/>
                </a:solidFill>
                <a:effectLst/>
              </a:rPr>
              <a:t>Press Release Templates</a:t>
            </a:r>
          </a:p>
          <a:p>
            <a:endParaRPr lang="en-US" dirty="0"/>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44</a:t>
            </a:fld>
            <a:endParaRPr lang="en-US"/>
          </a:p>
        </p:txBody>
      </p:sp>
    </p:spTree>
    <p:extLst>
      <p:ext uri="{BB962C8B-B14F-4D97-AF65-F5344CB8AC3E}">
        <p14:creationId xmlns:p14="http://schemas.microsoft.com/office/powerpoint/2010/main" val="39175378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endParaRPr lang="en-US" dirty="0"/>
          </a:p>
          <a:p>
            <a:r>
              <a:rPr lang="en-US" dirty="0"/>
              <a:t>Available as “Public Relations Kit” under them Members menu, </a:t>
            </a:r>
          </a:p>
          <a:p>
            <a:endParaRPr lang="en-US" dirty="0"/>
          </a:p>
          <a:p>
            <a:endParaRPr lang="en-US" dirty="0"/>
          </a:p>
          <a:p>
            <a:endParaRPr lang="en-US" dirty="0"/>
          </a:p>
          <a:p>
            <a:r>
              <a:rPr lang="en-US" dirty="0"/>
              <a:t>How to use the Legion’s PR Toolkit</a:t>
            </a:r>
          </a:p>
          <a:p>
            <a:r>
              <a:rPr lang="en-US" dirty="0"/>
              <a:t>The American Legion</a:t>
            </a:r>
          </a:p>
          <a:p>
            <a:r>
              <a:rPr lang="en-US" dirty="0"/>
              <a:t>MAR 30, 2022</a:t>
            </a:r>
          </a:p>
          <a:p>
            <a:endParaRPr lang="en-US" dirty="0"/>
          </a:p>
          <a:p>
            <a:r>
              <a:rPr lang="en-US" dirty="0"/>
              <a:t>An updated version of The American Legion’s Public Relations Toolkit was released last November to provide members with the tools they need to enhance the image of The American Legion through positive communication and messaging. American Legion Deputy Director of Media Relations John </a:t>
            </a:r>
            <a:r>
              <a:rPr lang="en-US" dirty="0" err="1"/>
              <a:t>Raughter</a:t>
            </a:r>
            <a:r>
              <a:rPr lang="en-US" dirty="0"/>
              <a:t> shared best practices for using the toolkit during the Legion’s virtual Training Tuesday session on March 29.</a:t>
            </a:r>
          </a:p>
          <a:p>
            <a:endParaRPr lang="en-US" dirty="0"/>
          </a:p>
          <a:p>
            <a:r>
              <a:rPr lang="en-US" dirty="0"/>
              <a:t>Visit the Training Tuesday web page to listen to the presentation.  https://</a:t>
            </a:r>
            <a:r>
              <a:rPr lang="en-US" dirty="0" err="1"/>
              <a:t>www.legion.org</a:t>
            </a:r>
            <a:r>
              <a:rPr lang="en-US" dirty="0"/>
              <a:t>/training/training-</a:t>
            </a:r>
            <a:r>
              <a:rPr lang="en-US" dirty="0" err="1"/>
              <a:t>tuesdays</a:t>
            </a:r>
            <a:endParaRPr lang="en-US" dirty="0"/>
          </a:p>
          <a:p>
            <a:endParaRPr lang="en-US" dirty="0"/>
          </a:p>
          <a:p>
            <a:r>
              <a:rPr lang="en-US" dirty="0"/>
              <a:t>A few of the many tools the PR Toolkit features includes examples of customizable:</a:t>
            </a:r>
          </a:p>
          <a:p>
            <a:endParaRPr lang="en-US" dirty="0"/>
          </a:p>
          <a:p>
            <a:r>
              <a:rPr lang="en-US" dirty="0"/>
              <a:t>·       Radio scripts</a:t>
            </a:r>
          </a:p>
          <a:p>
            <a:r>
              <a:rPr lang="en-US" dirty="0"/>
              <a:t>·       Public service announcements</a:t>
            </a:r>
          </a:p>
          <a:p>
            <a:r>
              <a:rPr lang="en-US" dirty="0"/>
              <a:t>·       Proclamations</a:t>
            </a:r>
          </a:p>
          <a:p>
            <a:r>
              <a:rPr lang="en-US" dirty="0"/>
              <a:t>·       News releases (e.g., Buddy Checks, revitalizations, youth programs and Veterans Day)</a:t>
            </a:r>
          </a:p>
          <a:p>
            <a:endParaRPr lang="en-US" dirty="0"/>
          </a:p>
          <a:p>
            <a:r>
              <a:rPr lang="en-US" dirty="0"/>
              <a:t>·       Media advisories that give the facts – who, what, when, where, why and a media contact. </a:t>
            </a:r>
            <a:r>
              <a:rPr lang="en-US" dirty="0" err="1"/>
              <a:t>Raughter</a:t>
            </a:r>
            <a:r>
              <a:rPr lang="en-US" dirty="0"/>
              <a:t> encourages members to do a follow-up with a phone call to the newsroom if you want coverage of your event.</a:t>
            </a:r>
          </a:p>
          <a:p>
            <a:endParaRPr lang="en-US" dirty="0"/>
          </a:p>
          <a:p>
            <a:r>
              <a:rPr lang="en-US" dirty="0"/>
              <a:t>·       Letter to the editor</a:t>
            </a:r>
          </a:p>
          <a:p>
            <a:endParaRPr lang="en-US" dirty="0"/>
          </a:p>
          <a:p>
            <a:r>
              <a:rPr lang="en-US" dirty="0" err="1"/>
              <a:t>Raughter</a:t>
            </a:r>
            <a:r>
              <a:rPr lang="en-US" dirty="0"/>
              <a:t> advised for op-ed pieces, when representing The American Legion, to write an editorial based off resolutions at your post, department or national. An example would be an op-ed on The American Legion’s Buddy Check program.</a:t>
            </a:r>
          </a:p>
          <a:p>
            <a:endParaRPr lang="en-US" dirty="0"/>
          </a:p>
          <a:p>
            <a:r>
              <a:rPr lang="en-US" dirty="0"/>
              <a:t>Other highlights shared from the PR Toolkit were how to:</a:t>
            </a:r>
          </a:p>
          <a:p>
            <a:endParaRPr lang="en-US" dirty="0"/>
          </a:p>
          <a:p>
            <a:r>
              <a:rPr lang="en-US" dirty="0"/>
              <a:t>·       Plan an event or campaign</a:t>
            </a:r>
          </a:p>
          <a:p>
            <a:r>
              <a:rPr lang="en-US" dirty="0"/>
              <a:t>·       Manage a PR crisis</a:t>
            </a:r>
          </a:p>
          <a:p>
            <a:r>
              <a:rPr lang="en-US" dirty="0"/>
              <a:t>·       Actively use the top social media sites</a:t>
            </a:r>
          </a:p>
          <a:p>
            <a:r>
              <a:rPr lang="en-US" dirty="0"/>
              <a:t>·       Use the American Legion emblem</a:t>
            </a:r>
          </a:p>
          <a:p>
            <a:r>
              <a:rPr lang="en-US" dirty="0"/>
              <a:t>·       Advertise</a:t>
            </a:r>
          </a:p>
          <a:p>
            <a:r>
              <a:rPr lang="en-US" dirty="0"/>
              <a:t>·       Create an engaging website</a:t>
            </a:r>
          </a:p>
          <a:p>
            <a:r>
              <a:rPr lang="en-US" dirty="0"/>
              <a:t>·       Prepare for an interview</a:t>
            </a:r>
          </a:p>
          <a:p>
            <a:endParaRPr lang="en-US" dirty="0"/>
          </a:p>
          <a:p>
            <a:r>
              <a:rPr lang="en-US" dirty="0"/>
              <a:t>When conducting an interview with a reporter, </a:t>
            </a:r>
            <a:r>
              <a:rPr lang="en-US" dirty="0" err="1"/>
              <a:t>Raughter</a:t>
            </a:r>
            <a:r>
              <a:rPr lang="en-US" dirty="0"/>
              <a:t> encourages Legionnaires to bridge message points. An example </a:t>
            </a:r>
            <a:r>
              <a:rPr lang="en-US" dirty="0" err="1"/>
              <a:t>Raughter</a:t>
            </a:r>
            <a:r>
              <a:rPr lang="en-US" dirty="0"/>
              <a:t> gave is if a reporter asks where the next national convention is, you could just reply “Milwaukee.” Or you could take the opportunity to advance your message by saying, “The American Legion’s convention this year is in Milwaukee, and we are going to have thousands of American Legion Family members gathered to hear from Cabinet members, members of Congress and important leaders from across the country, and we plan on discussing why veterans are so important to this country and how we can better serve them.”</a:t>
            </a:r>
          </a:p>
          <a:p>
            <a:endParaRPr lang="en-US" dirty="0"/>
          </a:p>
          <a:p>
            <a:r>
              <a:rPr lang="en-US" dirty="0"/>
              <a:t>Other interview tips </a:t>
            </a:r>
            <a:r>
              <a:rPr lang="en-US" dirty="0" err="1"/>
              <a:t>Raughter</a:t>
            </a:r>
            <a:r>
              <a:rPr lang="en-US" dirty="0"/>
              <a:t> gave were to:</a:t>
            </a:r>
          </a:p>
          <a:p>
            <a:endParaRPr lang="en-US" dirty="0"/>
          </a:p>
          <a:p>
            <a:r>
              <a:rPr lang="en-US" dirty="0"/>
              <a:t>·       Flag your top message points you want to reiterate. Example, “’We are open to all veterans who served honorably since Pearl Harbor Day, Dec. 7, 1941 – you’re welcome in our organization. So check us out at </a:t>
            </a:r>
            <a:r>
              <a:rPr lang="en-US" dirty="0" err="1"/>
              <a:t>www.legion.org</a:t>
            </a:r>
            <a:r>
              <a:rPr lang="en-US" dirty="0"/>
              <a:t>.’ Also, flag your post address if that’s where you want people to come to,” </a:t>
            </a:r>
            <a:r>
              <a:rPr lang="en-US" dirty="0" err="1"/>
              <a:t>Raughter</a:t>
            </a:r>
            <a:r>
              <a:rPr lang="en-US" dirty="0"/>
              <a:t> said.</a:t>
            </a:r>
          </a:p>
          <a:p>
            <a:endParaRPr lang="en-US" dirty="0"/>
          </a:p>
          <a:p>
            <a:r>
              <a:rPr lang="en-US" dirty="0"/>
              <a:t>·       Consider all mics to be “hot” or on.</a:t>
            </a:r>
          </a:p>
          <a:p>
            <a:r>
              <a:rPr lang="en-US" dirty="0"/>
              <a:t>·       Avoid off-the-record. “Don’t say anything that you don’t want on the air,” he said.</a:t>
            </a:r>
          </a:p>
          <a:p>
            <a:r>
              <a:rPr lang="en-US" dirty="0"/>
              <a:t>·       Do not repeat negative premises or stereotypes. An example </a:t>
            </a:r>
            <a:r>
              <a:rPr lang="en-US" dirty="0" err="1"/>
              <a:t>Raughter</a:t>
            </a:r>
            <a:r>
              <a:rPr lang="en-US" dirty="0"/>
              <a:t> gave was that the Legion is a dying organization. “We are still here, and we are still the largest veterans organization,” he said. “When a reporter wants to focus on a dying post, I focus on ones that are growing and doing well. For every time they give you a negative example, you can point to a positive example. Talk about what you’re doing to turn (your post or membership) around. Having a positive response to a negatively framed question really helps.”</a:t>
            </a:r>
          </a:p>
          <a:p>
            <a:endParaRPr lang="en-US" dirty="0"/>
          </a:p>
          <a:p>
            <a:r>
              <a:rPr lang="en-US" dirty="0"/>
              <a:t>Download The American Legion’s Public Relations Toolkit.  https://</a:t>
            </a:r>
            <a:r>
              <a:rPr lang="en-US" dirty="0" err="1"/>
              <a:t>www.legion.org</a:t>
            </a:r>
            <a:r>
              <a:rPr lang="en-US" dirty="0"/>
              <a:t>/sites/</a:t>
            </a:r>
            <a:r>
              <a:rPr lang="en-US" dirty="0" err="1"/>
              <a:t>legion.org</a:t>
            </a:r>
            <a:r>
              <a:rPr lang="en-US" dirty="0"/>
              <a:t>/files/legion/publications/09PR0621%20PR%20Toolkit_0.pdf</a:t>
            </a:r>
          </a:p>
          <a:p>
            <a:endParaRPr lang="en-US" dirty="0"/>
          </a:p>
          <a:p>
            <a:endParaRPr lang="en-US" dirty="0"/>
          </a:p>
          <a:p>
            <a:endParaRPr lang="en-US" dirty="0"/>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45</a:t>
            </a:fld>
            <a:endParaRPr lang="en-US"/>
          </a:p>
        </p:txBody>
      </p:sp>
    </p:spTree>
    <p:extLst>
      <p:ext uri="{BB962C8B-B14F-4D97-AF65-F5344CB8AC3E}">
        <p14:creationId xmlns:p14="http://schemas.microsoft.com/office/powerpoint/2010/main" val="1269639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r>
              <a:rPr lang="en-US" dirty="0"/>
              <a:t>Note that it is best to click on the documents to go to the page they exist on before attempting to download.</a:t>
            </a:r>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46</a:t>
            </a:fld>
            <a:endParaRPr lang="en-US"/>
          </a:p>
        </p:txBody>
      </p:sp>
    </p:spTree>
    <p:extLst>
      <p:ext uri="{BB962C8B-B14F-4D97-AF65-F5344CB8AC3E}">
        <p14:creationId xmlns:p14="http://schemas.microsoft.com/office/powerpoint/2010/main" val="8776726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47</a:t>
            </a:fld>
            <a:endParaRPr lang="en-US"/>
          </a:p>
        </p:txBody>
      </p:sp>
    </p:spTree>
    <p:extLst>
      <p:ext uri="{BB962C8B-B14F-4D97-AF65-F5344CB8AC3E}">
        <p14:creationId xmlns:p14="http://schemas.microsoft.com/office/powerpoint/2010/main" val="30802961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48</a:t>
            </a:fld>
            <a:endParaRPr lang="en-US"/>
          </a:p>
        </p:txBody>
      </p:sp>
    </p:spTree>
    <p:extLst>
      <p:ext uri="{BB962C8B-B14F-4D97-AF65-F5344CB8AC3E}">
        <p14:creationId xmlns:p14="http://schemas.microsoft.com/office/powerpoint/2010/main" val="10131298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52</a:t>
            </a:fld>
            <a:endParaRPr lang="en-US"/>
          </a:p>
        </p:txBody>
      </p:sp>
    </p:spTree>
    <p:extLst>
      <p:ext uri="{BB962C8B-B14F-4D97-AF65-F5344CB8AC3E}">
        <p14:creationId xmlns:p14="http://schemas.microsoft.com/office/powerpoint/2010/main" val="32523217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r>
              <a:rPr lang="en-US" dirty="0"/>
              <a:t>You can choose to use the Departments Letterhead, or you can update the required fields and print it out on your own pre-printed letterhead</a:t>
            </a:r>
          </a:p>
          <a:p>
            <a:endParaRPr lang="en-US" dirty="0"/>
          </a:p>
          <a:p>
            <a:r>
              <a:rPr lang="en-US" dirty="0"/>
              <a:t>OR</a:t>
            </a:r>
          </a:p>
          <a:p>
            <a:endParaRPr lang="en-US" dirty="0"/>
          </a:p>
          <a:p>
            <a:r>
              <a:rPr lang="en-US" dirty="0"/>
              <a:t>You can quickly copy and paste the text from the PDF into a word document…</a:t>
            </a:r>
          </a:p>
          <a:p>
            <a:endParaRPr lang="en-US" dirty="0"/>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53</a:t>
            </a:fld>
            <a:endParaRPr lang="en-US"/>
          </a:p>
        </p:txBody>
      </p:sp>
    </p:spTree>
    <p:extLst>
      <p:ext uri="{BB962C8B-B14F-4D97-AF65-F5344CB8AC3E}">
        <p14:creationId xmlns:p14="http://schemas.microsoft.com/office/powerpoint/2010/main" val="30799114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r>
              <a:rPr lang="en-US" dirty="0"/>
              <a:t>There is also a link to a company called </a:t>
            </a:r>
            <a:r>
              <a:rPr lang="en-US" dirty="0" err="1"/>
              <a:t>Legionsites</a:t>
            </a:r>
            <a:r>
              <a:rPr lang="en-US" dirty="0"/>
              <a:t>.  They have been helping Posts across the country build website.  It’s worth looking at if you are considering having a website for your post</a:t>
            </a:r>
          </a:p>
          <a:p>
            <a:endParaRPr lang="en-US" dirty="0"/>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63</a:t>
            </a:fld>
            <a:endParaRPr lang="en-US"/>
          </a:p>
        </p:txBody>
      </p:sp>
    </p:spTree>
    <p:extLst>
      <p:ext uri="{BB962C8B-B14F-4D97-AF65-F5344CB8AC3E}">
        <p14:creationId xmlns:p14="http://schemas.microsoft.com/office/powerpoint/2010/main" val="28559478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65</a:t>
            </a:fld>
            <a:endParaRPr lang="en-US"/>
          </a:p>
        </p:txBody>
      </p:sp>
    </p:spTree>
    <p:extLst>
      <p:ext uri="{BB962C8B-B14F-4D97-AF65-F5344CB8AC3E}">
        <p14:creationId xmlns:p14="http://schemas.microsoft.com/office/powerpoint/2010/main" val="6127012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66</a:t>
            </a:fld>
            <a:endParaRPr lang="en-US"/>
          </a:p>
        </p:txBody>
      </p:sp>
    </p:spTree>
    <p:extLst>
      <p:ext uri="{BB962C8B-B14F-4D97-AF65-F5344CB8AC3E}">
        <p14:creationId xmlns:p14="http://schemas.microsoft.com/office/powerpoint/2010/main" val="860679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This topic is pretty new to all of us.  We all have a lot of questions about it.  I encourage a lot of discussion!</a:t>
            </a:r>
            <a:endParaRPr lang="en-US" dirty="0"/>
          </a:p>
          <a:p>
            <a:endParaRPr lang="en-US" dirty="0"/>
          </a:p>
          <a:p>
            <a:r>
              <a:rPr lang="en-US" dirty="0"/>
              <a:t>Let’s get the topics we need to discuss out there.  Help make this better with suggestions</a:t>
            </a:r>
          </a:p>
          <a:p>
            <a:endParaRPr lang="en-US" dirty="0"/>
          </a:p>
          <a:p>
            <a:r>
              <a:rPr lang="en-US" dirty="0"/>
              <a:t>At the end we should have some time to talk about other topics</a:t>
            </a:r>
          </a:p>
          <a:p>
            <a:endParaRPr lang="en-US" dirty="0"/>
          </a:p>
          <a:p>
            <a:r>
              <a:rPr lang="en-US" dirty="0"/>
              <a:t>If I can’t answer your questions now, I’ll take them and do the research.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end, I’m going to present some ways we can work together.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0544B67-0DD2-B948-9053-1174A014E734}" type="slidenum">
              <a:rPr lang="en-US" smtClean="0"/>
              <a:t>5</a:t>
            </a:fld>
            <a:endParaRPr lang="en-US"/>
          </a:p>
        </p:txBody>
      </p:sp>
      <p:sp>
        <p:nvSpPr>
          <p:cNvPr id="5" name="Date Placeholder 4">
            <a:extLst>
              <a:ext uri="{FF2B5EF4-FFF2-40B4-BE49-F238E27FC236}">
                <a16:creationId xmlns:a16="http://schemas.microsoft.com/office/drawing/2014/main" id="{D767FB0C-3960-3143-A131-4B824214DD2E}"/>
              </a:ext>
            </a:extLst>
          </p:cNvPr>
          <p:cNvSpPr>
            <a:spLocks noGrp="1"/>
          </p:cNvSpPr>
          <p:nvPr>
            <p:ph type="dt" idx="1"/>
          </p:nvPr>
        </p:nvSpPr>
        <p:spPr/>
        <p:txBody>
          <a:bodyPr/>
          <a:lstStyle/>
          <a:p>
            <a:fld id="{62278512-A876-BC45-AEE4-593ECB152C61}" type="datetime1">
              <a:rPr lang="en-US" smtClean="0"/>
              <a:t>1/14/23</a:t>
            </a:fld>
            <a:endParaRPr lang="en-US"/>
          </a:p>
        </p:txBody>
      </p:sp>
      <p:sp>
        <p:nvSpPr>
          <p:cNvPr id="6" name="Footer Placeholder 5">
            <a:extLst>
              <a:ext uri="{FF2B5EF4-FFF2-40B4-BE49-F238E27FC236}">
                <a16:creationId xmlns:a16="http://schemas.microsoft.com/office/drawing/2014/main" id="{FD1F2818-C244-2241-943E-EC3E6A1186DC}"/>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27611282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The Last item on the web page may actually be the most important </a:t>
            </a:r>
          </a:p>
          <a:p>
            <a:endParaRPr lang="en-US" dirty="0">
              <a:latin typeface="+mn-lt"/>
            </a:endParaRPr>
          </a:p>
          <a:p>
            <a:r>
              <a:rPr lang="en-US" sz="1800" dirty="0">
                <a:solidFill>
                  <a:srgbClr val="FFFFFF"/>
                </a:solidFill>
                <a:effectLst/>
                <a:latin typeface="+mn-lt"/>
              </a:rPr>
              <a:t>The American Legion Department of Wisconsin </a:t>
            </a:r>
            <a:endParaRPr lang="en-US" dirty="0">
              <a:effectLst/>
              <a:latin typeface="+mn-lt"/>
            </a:endParaRPr>
          </a:p>
          <a:p>
            <a:r>
              <a:rPr lang="en-US" sz="1800" dirty="0">
                <a:effectLst/>
                <a:latin typeface="+mn-lt"/>
              </a:rPr>
              <a:t>Essential Planning Guide </a:t>
            </a:r>
          </a:p>
          <a:p>
            <a:endParaRPr lang="en-US" sz="180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429E"/>
                </a:solidFill>
                <a:effectLst/>
                <a:latin typeface="+mn-lt"/>
              </a:rPr>
              <a:t>PLUS Veterans Memorials, Benefits, and Guide to Planned Giving &amp; Bequests </a:t>
            </a:r>
            <a:endParaRPr lang="en-US" dirty="0">
              <a:effectLst/>
              <a:latin typeface="+mn-lt"/>
            </a:endParaRPr>
          </a:p>
          <a:p>
            <a:endParaRPr lang="en-US" dirty="0">
              <a:latin typeface="+mn-lt"/>
            </a:endParaRPr>
          </a:p>
          <a:p>
            <a:r>
              <a:rPr lang="en-US" dirty="0">
                <a:latin typeface="+mn-lt"/>
              </a:rPr>
              <a:t>It is a planning guide for veterans AND their dependents / survivors.   I’ve seen these documents in the past (mostly from banks like the NFCU), but I don’t believe I’ve seen one as comprehensive as this.</a:t>
            </a:r>
          </a:p>
          <a:p>
            <a:endParaRPr lang="en-US" dirty="0">
              <a:latin typeface="+mn-lt"/>
            </a:endParaRPr>
          </a:p>
          <a:p>
            <a:endParaRPr lang="en-US" dirty="0">
              <a:latin typeface="+mn-lt"/>
            </a:endParaRPr>
          </a:p>
          <a:p>
            <a:endParaRPr lang="en-US" dirty="0">
              <a:effectLst/>
              <a:latin typeface="+mn-lt"/>
            </a:endParaRPr>
          </a:p>
          <a:p>
            <a:endParaRPr lang="en-US" dirty="0"/>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67</a:t>
            </a:fld>
            <a:endParaRPr lang="en-US"/>
          </a:p>
        </p:txBody>
      </p:sp>
    </p:spTree>
    <p:extLst>
      <p:ext uri="{BB962C8B-B14F-4D97-AF65-F5344CB8AC3E}">
        <p14:creationId xmlns:p14="http://schemas.microsoft.com/office/powerpoint/2010/main" val="39361778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be shaking your head, but your children and grandchildren probably know about it.  It’s worth having some knowledge about 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a challenge…  Someone on the membership committee would do well to have a conversation with this AI about how to get and retain younger members!</a:t>
            </a:r>
          </a:p>
          <a:p>
            <a:endParaRPr lang="en-US" dirty="0"/>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69</a:t>
            </a:fld>
            <a:endParaRPr lang="en-US"/>
          </a:p>
        </p:txBody>
      </p:sp>
    </p:spTree>
    <p:extLst>
      <p:ext uri="{BB962C8B-B14F-4D97-AF65-F5344CB8AC3E}">
        <p14:creationId xmlns:p14="http://schemas.microsoft.com/office/powerpoint/2010/main" val="29766281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73</a:t>
            </a:fld>
            <a:endParaRPr lang="en-US"/>
          </a:p>
        </p:txBody>
      </p:sp>
    </p:spTree>
    <p:extLst>
      <p:ext uri="{BB962C8B-B14F-4D97-AF65-F5344CB8AC3E}">
        <p14:creationId xmlns:p14="http://schemas.microsoft.com/office/powerpoint/2010/main" val="25840215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74</a:t>
            </a:fld>
            <a:endParaRPr lang="en-US"/>
          </a:p>
        </p:txBody>
      </p:sp>
    </p:spTree>
    <p:extLst>
      <p:ext uri="{BB962C8B-B14F-4D97-AF65-F5344CB8AC3E}">
        <p14:creationId xmlns:p14="http://schemas.microsoft.com/office/powerpoint/2010/main" val="33823638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75</a:t>
            </a:fld>
            <a:endParaRPr lang="en-US"/>
          </a:p>
        </p:txBody>
      </p:sp>
    </p:spTree>
    <p:extLst>
      <p:ext uri="{BB962C8B-B14F-4D97-AF65-F5344CB8AC3E}">
        <p14:creationId xmlns:p14="http://schemas.microsoft.com/office/powerpoint/2010/main" val="9747019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76</a:t>
            </a:fld>
            <a:endParaRPr lang="en-US"/>
          </a:p>
        </p:txBody>
      </p:sp>
    </p:spTree>
    <p:extLst>
      <p:ext uri="{BB962C8B-B14F-4D97-AF65-F5344CB8AC3E}">
        <p14:creationId xmlns:p14="http://schemas.microsoft.com/office/powerpoint/2010/main" val="25451110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544B67-0DD2-B948-9053-1174A014E734}" type="slidenum">
              <a:rPr lang="en-US" smtClean="0"/>
              <a:t>77</a:t>
            </a:fld>
            <a:endParaRPr lang="en-US"/>
          </a:p>
        </p:txBody>
      </p:sp>
      <p:sp>
        <p:nvSpPr>
          <p:cNvPr id="5" name="Date Placeholder 4">
            <a:extLst>
              <a:ext uri="{FF2B5EF4-FFF2-40B4-BE49-F238E27FC236}">
                <a16:creationId xmlns:a16="http://schemas.microsoft.com/office/drawing/2014/main" id="{BBF75995-7694-A644-8E8A-84B17170A0F9}"/>
              </a:ext>
            </a:extLst>
          </p:cNvPr>
          <p:cNvSpPr>
            <a:spLocks noGrp="1"/>
          </p:cNvSpPr>
          <p:nvPr>
            <p:ph type="dt" idx="1"/>
          </p:nvPr>
        </p:nvSpPr>
        <p:spPr/>
        <p:txBody>
          <a:bodyPr/>
          <a:lstStyle/>
          <a:p>
            <a:fld id="{607C5A5D-4420-4A40-BD1B-232CB1051DDF}" type="datetime1">
              <a:rPr lang="en-US" smtClean="0"/>
              <a:t>1/14/23</a:t>
            </a:fld>
            <a:endParaRPr lang="en-US"/>
          </a:p>
        </p:txBody>
      </p:sp>
      <p:sp>
        <p:nvSpPr>
          <p:cNvPr id="6" name="Footer Placeholder 5">
            <a:extLst>
              <a:ext uri="{FF2B5EF4-FFF2-40B4-BE49-F238E27FC236}">
                <a16:creationId xmlns:a16="http://schemas.microsoft.com/office/drawing/2014/main" id="{0DC48FC1-4A5A-7B43-B8E6-B2EB851D3AD6}"/>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16067537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endParaRPr lang="en-US" dirty="0"/>
          </a:p>
          <a:p>
            <a:r>
              <a:rPr lang="en-US" dirty="0"/>
              <a:t>I think most of you know what Facebook is.</a:t>
            </a:r>
          </a:p>
          <a:p>
            <a:endParaRPr lang="en-US" dirty="0"/>
          </a:p>
          <a:p>
            <a:endParaRPr lang="en-US" dirty="0"/>
          </a:p>
          <a:p>
            <a:r>
              <a:rPr lang="en-US" dirty="0"/>
              <a:t>Reference:  https://</a:t>
            </a:r>
            <a:r>
              <a:rPr lang="en-US" dirty="0" err="1"/>
              <a:t>www.lifewire.com</a:t>
            </a:r>
            <a:r>
              <a:rPr lang="en-US" dirty="0"/>
              <a:t>/what-is-facebook-3486391</a:t>
            </a:r>
          </a:p>
          <a:p>
            <a:endParaRPr lang="en-US" dirty="0"/>
          </a:p>
          <a:p>
            <a:endParaRPr lang="en-US" dirty="0"/>
          </a:p>
        </p:txBody>
      </p:sp>
      <p:sp>
        <p:nvSpPr>
          <p:cNvPr id="4" name="Slide Number Placeholder 3"/>
          <p:cNvSpPr>
            <a:spLocks noGrp="1"/>
          </p:cNvSpPr>
          <p:nvPr>
            <p:ph type="sldNum" sz="quarter" idx="5"/>
          </p:nvPr>
        </p:nvSpPr>
        <p:spPr/>
        <p:txBody>
          <a:bodyPr/>
          <a:lstStyle/>
          <a:p>
            <a:fld id="{90544B67-0DD2-B948-9053-1174A014E734}" type="slidenum">
              <a:rPr lang="en-US" smtClean="0"/>
              <a:t>78</a:t>
            </a:fld>
            <a:endParaRPr lang="en-US"/>
          </a:p>
        </p:txBody>
      </p:sp>
      <p:sp>
        <p:nvSpPr>
          <p:cNvPr id="5" name="Date Placeholder 4">
            <a:extLst>
              <a:ext uri="{FF2B5EF4-FFF2-40B4-BE49-F238E27FC236}">
                <a16:creationId xmlns:a16="http://schemas.microsoft.com/office/drawing/2014/main" id="{311ECAAC-36F8-124E-AE49-6F946B59F4ED}"/>
              </a:ext>
            </a:extLst>
          </p:cNvPr>
          <p:cNvSpPr>
            <a:spLocks noGrp="1"/>
          </p:cNvSpPr>
          <p:nvPr>
            <p:ph type="dt" idx="1"/>
          </p:nvPr>
        </p:nvSpPr>
        <p:spPr/>
        <p:txBody>
          <a:bodyPr/>
          <a:lstStyle/>
          <a:p>
            <a:fld id="{E11EB959-B91E-C843-8059-B120F220F024}" type="datetime1">
              <a:rPr lang="en-US" smtClean="0"/>
              <a:t>1/14/23</a:t>
            </a:fld>
            <a:endParaRPr lang="en-US"/>
          </a:p>
        </p:txBody>
      </p:sp>
      <p:sp>
        <p:nvSpPr>
          <p:cNvPr id="6" name="Footer Placeholder 5">
            <a:extLst>
              <a:ext uri="{FF2B5EF4-FFF2-40B4-BE49-F238E27FC236}">
                <a16:creationId xmlns:a16="http://schemas.microsoft.com/office/drawing/2014/main" id="{2DF6305A-CDB3-004B-B304-C2872B934C82}"/>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15261490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r>
              <a:rPr lang="en-US" sz="1800" dirty="0"/>
              <a:t>Take the time to learn about the tools you are using.  </a:t>
            </a:r>
          </a:p>
          <a:p>
            <a:endParaRPr lang="en-US" sz="1800" dirty="0"/>
          </a:p>
          <a:p>
            <a:r>
              <a:rPr lang="en-US" sz="1800" dirty="0"/>
              <a:t>Here is one article of many that can be found about Facebook Security Settings</a:t>
            </a:r>
          </a:p>
          <a:p>
            <a:endParaRPr lang="en-US" sz="1800" dirty="0"/>
          </a:p>
          <a:p>
            <a:r>
              <a:rPr lang="en-US" sz="1800" dirty="0"/>
              <a:t>When you do the search, most of the results are going to be from our fine friends at Facebook.  </a:t>
            </a:r>
          </a:p>
          <a:p>
            <a:endParaRPr lang="en-US" sz="1800" dirty="0"/>
          </a:p>
          <a:p>
            <a:r>
              <a:rPr lang="en-US" sz="1800" dirty="0"/>
              <a:t>Try to get some other opinions as well</a:t>
            </a:r>
          </a:p>
          <a:p>
            <a:endParaRPr lang="en-US" sz="1800" dirty="0"/>
          </a:p>
          <a:p>
            <a:r>
              <a:rPr lang="en-US" sz="1800" dirty="0"/>
              <a:t>RTFM is a big deal</a:t>
            </a:r>
          </a:p>
          <a:p>
            <a:endParaRPr lang="en-US" dirty="0"/>
          </a:p>
          <a:p>
            <a:endParaRPr lang="en-US" dirty="0"/>
          </a:p>
        </p:txBody>
      </p:sp>
      <p:sp>
        <p:nvSpPr>
          <p:cNvPr id="4" name="Slide Number Placeholder 3"/>
          <p:cNvSpPr>
            <a:spLocks noGrp="1"/>
          </p:cNvSpPr>
          <p:nvPr>
            <p:ph type="sldNum" sz="quarter" idx="5"/>
          </p:nvPr>
        </p:nvSpPr>
        <p:spPr/>
        <p:txBody>
          <a:bodyPr/>
          <a:lstStyle/>
          <a:p>
            <a:fld id="{90544B67-0DD2-B948-9053-1174A014E734}" type="slidenum">
              <a:rPr lang="en-US" smtClean="0"/>
              <a:t>79</a:t>
            </a:fld>
            <a:endParaRPr lang="en-US"/>
          </a:p>
        </p:txBody>
      </p:sp>
      <p:sp>
        <p:nvSpPr>
          <p:cNvPr id="5" name="Date Placeholder 4">
            <a:extLst>
              <a:ext uri="{FF2B5EF4-FFF2-40B4-BE49-F238E27FC236}">
                <a16:creationId xmlns:a16="http://schemas.microsoft.com/office/drawing/2014/main" id="{F9FEE69E-296A-A04C-9216-6ECCFEF82F88}"/>
              </a:ext>
            </a:extLst>
          </p:cNvPr>
          <p:cNvSpPr>
            <a:spLocks noGrp="1"/>
          </p:cNvSpPr>
          <p:nvPr>
            <p:ph type="dt" idx="1"/>
          </p:nvPr>
        </p:nvSpPr>
        <p:spPr/>
        <p:txBody>
          <a:bodyPr/>
          <a:lstStyle/>
          <a:p>
            <a:fld id="{0D8D57F6-7A1F-724F-845E-2863D7583EB7}" type="datetime1">
              <a:rPr lang="en-US" smtClean="0"/>
              <a:t>1/14/23</a:t>
            </a:fld>
            <a:endParaRPr lang="en-US"/>
          </a:p>
        </p:txBody>
      </p:sp>
      <p:sp>
        <p:nvSpPr>
          <p:cNvPr id="6" name="Footer Placeholder 5">
            <a:extLst>
              <a:ext uri="{FF2B5EF4-FFF2-40B4-BE49-F238E27FC236}">
                <a16:creationId xmlns:a16="http://schemas.microsoft.com/office/drawing/2014/main" id="{C72201E6-B0A0-CA47-AD8D-D4E86A4A1DCE}"/>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12520240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Zuckerberg, if you don’t know,  is the ultra rich founder of Facebook.  He is known for going to Congressional hearings after taking some kind of ”Stupid” pill which makes him say “I don’t know” and I don’t have that information with me” repeatedly.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you understand how intrusive these big tech companies are becoming?  Amazon for example, who owns the Ring Doorbell company now is testing what they can get away with.  Their newest equipment and software updated current equipment can now use part of your home network for their purposes.  They say they are only using it to catch crooks, ”They Say”  but they are using bandwidth that you pay for.  Fortunately, some watchdog group made them update their software so you can opt out, but have to know about it, then you have to do it.  They are betting you won’t bother or can’t.</a:t>
            </a:r>
          </a:p>
          <a:p>
            <a:endParaRPr lang="en-US" dirty="0"/>
          </a:p>
          <a:p>
            <a:r>
              <a:rPr lang="en-US" dirty="0"/>
              <a:t>Sorry to go on a rant, but at its core, Facebook is becoming what they said they wouldn’t become.</a:t>
            </a:r>
          </a:p>
        </p:txBody>
      </p:sp>
      <p:sp>
        <p:nvSpPr>
          <p:cNvPr id="4" name="Slide Number Placeholder 3"/>
          <p:cNvSpPr>
            <a:spLocks noGrp="1"/>
          </p:cNvSpPr>
          <p:nvPr>
            <p:ph type="sldNum" sz="quarter" idx="5"/>
          </p:nvPr>
        </p:nvSpPr>
        <p:spPr/>
        <p:txBody>
          <a:bodyPr/>
          <a:lstStyle/>
          <a:p>
            <a:fld id="{90544B67-0DD2-B948-9053-1174A014E734}" type="slidenum">
              <a:rPr lang="en-US" smtClean="0"/>
              <a:t>80</a:t>
            </a:fld>
            <a:endParaRPr lang="en-US"/>
          </a:p>
        </p:txBody>
      </p:sp>
      <p:sp>
        <p:nvSpPr>
          <p:cNvPr id="5" name="Date Placeholder 4">
            <a:extLst>
              <a:ext uri="{FF2B5EF4-FFF2-40B4-BE49-F238E27FC236}">
                <a16:creationId xmlns:a16="http://schemas.microsoft.com/office/drawing/2014/main" id="{3705C3E3-23C6-7547-ACBE-A41E025AC655}"/>
              </a:ext>
            </a:extLst>
          </p:cNvPr>
          <p:cNvSpPr>
            <a:spLocks noGrp="1"/>
          </p:cNvSpPr>
          <p:nvPr>
            <p:ph type="dt" idx="1"/>
          </p:nvPr>
        </p:nvSpPr>
        <p:spPr/>
        <p:txBody>
          <a:bodyPr/>
          <a:lstStyle/>
          <a:p>
            <a:fld id="{A6A1B0FF-3B3F-6147-A038-6E94A17A9401}" type="datetime1">
              <a:rPr lang="en-US" smtClean="0"/>
              <a:t>1/14/23</a:t>
            </a:fld>
            <a:endParaRPr lang="en-US"/>
          </a:p>
        </p:txBody>
      </p:sp>
      <p:sp>
        <p:nvSpPr>
          <p:cNvPr id="6" name="Footer Placeholder 5">
            <a:extLst>
              <a:ext uri="{FF2B5EF4-FFF2-40B4-BE49-F238E27FC236}">
                <a16:creationId xmlns:a16="http://schemas.microsoft.com/office/drawing/2014/main" id="{B382572D-0883-4147-B904-56B740432864}"/>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3225211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 presenting the Four Pillars of Service here in the beginning because they are my guiding principles as to how I approach being a legionnaire, and how I developed this 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 going to be mentioning them from time to time.  Here they are for reference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0544B67-0DD2-B948-9053-1174A014E734}" type="slidenum">
              <a:rPr lang="en-US" smtClean="0"/>
              <a:t>6</a:t>
            </a:fld>
            <a:endParaRPr lang="en-US"/>
          </a:p>
        </p:txBody>
      </p:sp>
      <p:sp>
        <p:nvSpPr>
          <p:cNvPr id="5" name="Date Placeholder 4">
            <a:extLst>
              <a:ext uri="{FF2B5EF4-FFF2-40B4-BE49-F238E27FC236}">
                <a16:creationId xmlns:a16="http://schemas.microsoft.com/office/drawing/2014/main" id="{38769588-1776-E64A-A545-9FC261EDB446}"/>
              </a:ext>
            </a:extLst>
          </p:cNvPr>
          <p:cNvSpPr>
            <a:spLocks noGrp="1"/>
          </p:cNvSpPr>
          <p:nvPr>
            <p:ph type="dt" idx="1"/>
          </p:nvPr>
        </p:nvSpPr>
        <p:spPr/>
        <p:txBody>
          <a:bodyPr/>
          <a:lstStyle/>
          <a:p>
            <a:fld id="{08B2526F-65A9-3C42-AA35-4A1B139C6FC0}" type="datetime1">
              <a:rPr lang="en-US" smtClean="0"/>
              <a:t>1/14/23</a:t>
            </a:fld>
            <a:endParaRPr lang="en-US"/>
          </a:p>
        </p:txBody>
      </p:sp>
      <p:sp>
        <p:nvSpPr>
          <p:cNvPr id="6" name="Footer Placeholder 5">
            <a:extLst>
              <a:ext uri="{FF2B5EF4-FFF2-40B4-BE49-F238E27FC236}">
                <a16:creationId xmlns:a16="http://schemas.microsoft.com/office/drawing/2014/main" id="{AA9B4C53-56C1-FA4D-8C70-39CD28B01884}"/>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613923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r>
              <a:rPr lang="en-US" dirty="0"/>
              <a:t>https://</a:t>
            </a:r>
            <a:r>
              <a:rPr lang="en-US" dirty="0" err="1"/>
              <a:t>prosancons.com</a:t>
            </a:r>
            <a:r>
              <a:rPr lang="en-US" dirty="0"/>
              <a:t>/internet/pros-and-cons-of-twitter/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Warning Conflagration zone.  </a:t>
            </a:r>
          </a:p>
          <a:p>
            <a:endParaRPr lang="en-US" dirty="0"/>
          </a:p>
          <a:p>
            <a:r>
              <a:rPr lang="en-US" dirty="0"/>
              <a:t>Since I wrote this for last year’s class, Twitter has sort of taken a “NEW DIRECTION”  It’s actually a political issue so I am not going to elaborate, but you should be aware of how volatile it has become.  It</a:t>
            </a:r>
          </a:p>
          <a:p>
            <a:endParaRPr lang="en-US" dirty="0"/>
          </a:p>
        </p:txBody>
      </p:sp>
      <p:sp>
        <p:nvSpPr>
          <p:cNvPr id="4" name="Slide Number Placeholder 3"/>
          <p:cNvSpPr>
            <a:spLocks noGrp="1"/>
          </p:cNvSpPr>
          <p:nvPr>
            <p:ph type="sldNum" sz="quarter" idx="5"/>
          </p:nvPr>
        </p:nvSpPr>
        <p:spPr/>
        <p:txBody>
          <a:bodyPr/>
          <a:lstStyle/>
          <a:p>
            <a:fld id="{90544B67-0DD2-B948-9053-1174A014E734}" type="slidenum">
              <a:rPr lang="en-US" smtClean="0"/>
              <a:t>81</a:t>
            </a:fld>
            <a:endParaRPr lang="en-US"/>
          </a:p>
        </p:txBody>
      </p:sp>
      <p:sp>
        <p:nvSpPr>
          <p:cNvPr id="5" name="Date Placeholder 4">
            <a:extLst>
              <a:ext uri="{FF2B5EF4-FFF2-40B4-BE49-F238E27FC236}">
                <a16:creationId xmlns:a16="http://schemas.microsoft.com/office/drawing/2014/main" id="{B833DBED-68AF-6448-9AB5-7292F3973B86}"/>
              </a:ext>
            </a:extLst>
          </p:cNvPr>
          <p:cNvSpPr>
            <a:spLocks noGrp="1"/>
          </p:cNvSpPr>
          <p:nvPr>
            <p:ph type="dt" idx="1"/>
          </p:nvPr>
        </p:nvSpPr>
        <p:spPr/>
        <p:txBody>
          <a:bodyPr/>
          <a:lstStyle/>
          <a:p>
            <a:fld id="{39E82809-8162-6742-9F92-DB6797AD89AD}" type="datetime1">
              <a:rPr lang="en-US" smtClean="0"/>
              <a:t>1/14/23</a:t>
            </a:fld>
            <a:endParaRPr lang="en-US"/>
          </a:p>
        </p:txBody>
      </p:sp>
      <p:sp>
        <p:nvSpPr>
          <p:cNvPr id="6" name="Footer Placeholder 5">
            <a:extLst>
              <a:ext uri="{FF2B5EF4-FFF2-40B4-BE49-F238E27FC236}">
                <a16:creationId xmlns:a16="http://schemas.microsoft.com/office/drawing/2014/main" id="{118FBF7B-4C06-574E-9568-547EAD22EF89}"/>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16862456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r>
              <a:rPr lang="en-US" dirty="0"/>
              <a:t>https://</a:t>
            </a:r>
            <a:r>
              <a:rPr lang="en-US" dirty="0" err="1"/>
              <a:t>prosancons.com</a:t>
            </a:r>
            <a:r>
              <a:rPr lang="en-US" dirty="0"/>
              <a:t>/internet/pros-and-cons-of-twitter/</a:t>
            </a:r>
          </a:p>
          <a:p>
            <a:endParaRPr lang="en-US" dirty="0"/>
          </a:p>
        </p:txBody>
      </p:sp>
      <p:sp>
        <p:nvSpPr>
          <p:cNvPr id="4" name="Slide Number Placeholder 3"/>
          <p:cNvSpPr>
            <a:spLocks noGrp="1"/>
          </p:cNvSpPr>
          <p:nvPr>
            <p:ph type="sldNum" sz="quarter" idx="5"/>
          </p:nvPr>
        </p:nvSpPr>
        <p:spPr/>
        <p:txBody>
          <a:bodyPr/>
          <a:lstStyle/>
          <a:p>
            <a:fld id="{90544B67-0DD2-B948-9053-1174A014E734}" type="slidenum">
              <a:rPr lang="en-US" smtClean="0"/>
              <a:t>82</a:t>
            </a:fld>
            <a:endParaRPr lang="en-US"/>
          </a:p>
        </p:txBody>
      </p:sp>
      <p:sp>
        <p:nvSpPr>
          <p:cNvPr id="5" name="Date Placeholder 4">
            <a:extLst>
              <a:ext uri="{FF2B5EF4-FFF2-40B4-BE49-F238E27FC236}">
                <a16:creationId xmlns:a16="http://schemas.microsoft.com/office/drawing/2014/main" id="{78C1D796-428D-B442-8277-9621687CD521}"/>
              </a:ext>
            </a:extLst>
          </p:cNvPr>
          <p:cNvSpPr>
            <a:spLocks noGrp="1"/>
          </p:cNvSpPr>
          <p:nvPr>
            <p:ph type="dt" idx="1"/>
          </p:nvPr>
        </p:nvSpPr>
        <p:spPr/>
        <p:txBody>
          <a:bodyPr/>
          <a:lstStyle/>
          <a:p>
            <a:fld id="{AEB030E1-4B29-3442-A27C-0E2B125B43F8}" type="datetime1">
              <a:rPr lang="en-US" smtClean="0"/>
              <a:t>1/14/23</a:t>
            </a:fld>
            <a:endParaRPr lang="en-US"/>
          </a:p>
        </p:txBody>
      </p:sp>
      <p:sp>
        <p:nvSpPr>
          <p:cNvPr id="6" name="Footer Placeholder 5">
            <a:extLst>
              <a:ext uri="{FF2B5EF4-FFF2-40B4-BE49-F238E27FC236}">
                <a16:creationId xmlns:a16="http://schemas.microsoft.com/office/drawing/2014/main" id="{BB94D09D-BDFB-F94E-9B96-0B4A454F10B9}"/>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20359364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544B67-0DD2-B948-9053-1174A014E734}" type="slidenum">
              <a:rPr lang="en-US" smtClean="0"/>
              <a:t>83</a:t>
            </a:fld>
            <a:endParaRPr lang="en-US"/>
          </a:p>
        </p:txBody>
      </p:sp>
      <p:sp>
        <p:nvSpPr>
          <p:cNvPr id="5" name="Date Placeholder 4">
            <a:extLst>
              <a:ext uri="{FF2B5EF4-FFF2-40B4-BE49-F238E27FC236}">
                <a16:creationId xmlns:a16="http://schemas.microsoft.com/office/drawing/2014/main" id="{E8F383C7-024D-594F-816D-0618C38951AC}"/>
              </a:ext>
            </a:extLst>
          </p:cNvPr>
          <p:cNvSpPr>
            <a:spLocks noGrp="1"/>
          </p:cNvSpPr>
          <p:nvPr>
            <p:ph type="dt" idx="1"/>
          </p:nvPr>
        </p:nvSpPr>
        <p:spPr/>
        <p:txBody>
          <a:bodyPr/>
          <a:lstStyle/>
          <a:p>
            <a:fld id="{59C5E710-B785-5D4C-A030-BEB601D45F28}" type="datetime1">
              <a:rPr lang="en-US" smtClean="0"/>
              <a:t>1/14/23</a:t>
            </a:fld>
            <a:endParaRPr lang="en-US"/>
          </a:p>
        </p:txBody>
      </p:sp>
      <p:sp>
        <p:nvSpPr>
          <p:cNvPr id="6" name="Footer Placeholder 5">
            <a:extLst>
              <a:ext uri="{FF2B5EF4-FFF2-40B4-BE49-F238E27FC236}">
                <a16:creationId xmlns:a16="http://schemas.microsoft.com/office/drawing/2014/main" id="{C60EA303-00BE-584B-B443-491C6D45F541}"/>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35503026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Rabbit Hole Entrance 	YouTube is MADE to keep you watching and thus see their ads.  It’s what Google Does!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r>
              <a:rPr lang="en-US" dirty="0"/>
              <a:t>One More site to Administer</a:t>
            </a:r>
          </a:p>
          <a:p>
            <a:endParaRPr lang="en-US" dirty="0"/>
          </a:p>
          <a:p>
            <a:r>
              <a:rPr lang="en-US" dirty="0"/>
              <a:t>FYI, I use a separate media site on our domain.</a:t>
            </a:r>
          </a:p>
          <a:p>
            <a:pPr lvl="1"/>
            <a:r>
              <a:rPr lang="en-US" dirty="0"/>
              <a:t>Hosting media on my WordPress site is possible, but it greatly increases the size of backup files.</a:t>
            </a:r>
          </a:p>
          <a:p>
            <a:pPr lvl="1"/>
            <a:endParaRPr lang="en-US" dirty="0"/>
          </a:p>
          <a:p>
            <a:pPr lvl="1"/>
            <a:r>
              <a:rPr lang="en-US" dirty="0"/>
              <a:t>Not sure if this is a problem, I read conflicting articles on whether or not it slows the rest of the site down and adversely affects user experience</a:t>
            </a:r>
          </a:p>
          <a:p>
            <a:pPr lvl="1"/>
            <a:r>
              <a:rPr lang="en-US" dirty="0"/>
              <a:t>The other media site is a bit harder to maintain, but it has some cool features.</a:t>
            </a:r>
          </a:p>
          <a:p>
            <a:endParaRPr lang="en-US" dirty="0"/>
          </a:p>
          <a:p>
            <a:r>
              <a:rPr lang="en-US" dirty="0"/>
              <a:t>https://</a:t>
            </a:r>
            <a:r>
              <a:rPr lang="en-US" dirty="0" err="1"/>
              <a:t>brandongaille.com</a:t>
            </a:r>
            <a:r>
              <a:rPr lang="en-US" dirty="0"/>
              <a:t>/16-pros-and-cons-of-youtube-for-business/</a:t>
            </a:r>
          </a:p>
        </p:txBody>
      </p:sp>
      <p:sp>
        <p:nvSpPr>
          <p:cNvPr id="4" name="Slide Number Placeholder 3"/>
          <p:cNvSpPr>
            <a:spLocks noGrp="1"/>
          </p:cNvSpPr>
          <p:nvPr>
            <p:ph type="sldNum" sz="quarter" idx="5"/>
          </p:nvPr>
        </p:nvSpPr>
        <p:spPr/>
        <p:txBody>
          <a:bodyPr/>
          <a:lstStyle/>
          <a:p>
            <a:fld id="{90544B67-0DD2-B948-9053-1174A014E734}" type="slidenum">
              <a:rPr lang="en-US" smtClean="0"/>
              <a:t>84</a:t>
            </a:fld>
            <a:endParaRPr lang="en-US"/>
          </a:p>
        </p:txBody>
      </p:sp>
      <p:sp>
        <p:nvSpPr>
          <p:cNvPr id="5" name="Date Placeholder 4">
            <a:extLst>
              <a:ext uri="{FF2B5EF4-FFF2-40B4-BE49-F238E27FC236}">
                <a16:creationId xmlns:a16="http://schemas.microsoft.com/office/drawing/2014/main" id="{E73B074A-53A3-2344-8EFC-ECE9FB582503}"/>
              </a:ext>
            </a:extLst>
          </p:cNvPr>
          <p:cNvSpPr>
            <a:spLocks noGrp="1"/>
          </p:cNvSpPr>
          <p:nvPr>
            <p:ph type="dt" idx="1"/>
          </p:nvPr>
        </p:nvSpPr>
        <p:spPr/>
        <p:txBody>
          <a:bodyPr/>
          <a:lstStyle/>
          <a:p>
            <a:fld id="{557B5393-6E65-744C-A634-65267E3EB85D}" type="datetime1">
              <a:rPr lang="en-US" smtClean="0"/>
              <a:t>1/14/23</a:t>
            </a:fld>
            <a:endParaRPr lang="en-US"/>
          </a:p>
        </p:txBody>
      </p:sp>
      <p:sp>
        <p:nvSpPr>
          <p:cNvPr id="6" name="Footer Placeholder 5">
            <a:extLst>
              <a:ext uri="{FF2B5EF4-FFF2-40B4-BE49-F238E27FC236}">
                <a16:creationId xmlns:a16="http://schemas.microsoft.com/office/drawing/2014/main" id="{4D7DC83C-A085-1D48-9E52-D8C48AA42BB7}"/>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15111456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15 Top Social Media Sites &amp; Platforms (A Handy 2021 Guide)</a:t>
            </a:r>
          </a:p>
          <a:p>
            <a:r>
              <a:rPr lang="en-US" sz="1200" b="0" i="0" u="none" strike="noStrike" kern="1200" dirty="0">
                <a:solidFill>
                  <a:schemeClr val="tx1"/>
                </a:solidFill>
                <a:effectLst/>
                <a:latin typeface="+mn-lt"/>
                <a:ea typeface="+mn-ea"/>
                <a:cs typeface="+mn-cs"/>
                <a:hlinkClick r:id="rId3" tooltip="View all posts by James Everett Youngblood"/>
              </a:rPr>
              <a:t>James Everett Youngblood </a:t>
            </a:r>
            <a:r>
              <a:rPr lang="en-US" sz="1200" b="0" i="0" u="none" strike="noStrike" kern="1200" dirty="0">
                <a:solidFill>
                  <a:schemeClr val="tx1"/>
                </a:solidFill>
                <a:effectLst/>
                <a:latin typeface="+mn-lt"/>
                <a:ea typeface="+mn-ea"/>
                <a:cs typeface="+mn-cs"/>
              </a:rPr>
              <a:t>      Sep 27, 2021</a:t>
            </a:r>
            <a:r>
              <a:rPr lang="en-US" sz="1200" b="1" i="0" u="none" strike="noStrike" kern="1200" dirty="0">
                <a:solidFill>
                  <a:schemeClr val="tx1"/>
                </a:solidFill>
                <a:effectLst/>
                <a:latin typeface="+mn-lt"/>
                <a:ea typeface="+mn-ea"/>
                <a:cs typeface="+mn-cs"/>
              </a:rPr>
              <a:t>The 15 Most Popular Social Media Sites in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https://smartblogger.com/social-media-sites/</a:t>
            </a:r>
            <a:endParaRPr lang="en-US" sz="1200" b="1" i="0" u="none" strike="noStrike" kern="1200" dirty="0">
              <a:solidFill>
                <a:schemeClr val="tx1"/>
              </a:solidFill>
              <a:effectLst/>
              <a:latin typeface="+mn-lt"/>
              <a:ea typeface="+mn-ea"/>
              <a:cs typeface="+mn-cs"/>
            </a:endParaRP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1. Facebook</a:t>
            </a:r>
          </a:p>
          <a:p>
            <a:r>
              <a:rPr lang="en-US" sz="1200" b="0" i="0" u="none" strike="noStrike" kern="1200" dirty="0">
                <a:solidFill>
                  <a:schemeClr val="tx1"/>
                </a:solidFill>
                <a:effectLst/>
                <a:latin typeface="+mn-lt"/>
                <a:ea typeface="+mn-ea"/>
                <a:cs typeface="+mn-cs"/>
                <a:hlinkClick r:id="rId5"/>
              </a:rPr>
              <a:t>Facebook</a:t>
            </a:r>
            <a:r>
              <a:rPr lang="en-US" sz="1200" b="0" i="0" u="none" strike="noStrike" kern="1200" dirty="0">
                <a:solidFill>
                  <a:schemeClr val="tx1"/>
                </a:solidFill>
                <a:effectLst/>
                <a:latin typeface="+mn-lt"/>
                <a:ea typeface="+mn-ea"/>
                <a:cs typeface="+mn-cs"/>
              </a:rPr>
              <a:t> is the largest social media platform in the world.</a:t>
            </a:r>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2. YouTube</a:t>
            </a:r>
          </a:p>
          <a:p>
            <a:r>
              <a:rPr lang="en-US" sz="1200" b="0" i="0" u="none" strike="noStrike" kern="1200" dirty="0">
                <a:solidFill>
                  <a:schemeClr val="tx1"/>
                </a:solidFill>
                <a:effectLst/>
                <a:latin typeface="+mn-lt"/>
                <a:ea typeface="+mn-ea"/>
                <a:cs typeface="+mn-cs"/>
              </a:rPr>
              <a:t>When it comes to social networks, </a:t>
            </a:r>
            <a:r>
              <a:rPr lang="en-US" sz="1200" b="0" i="0" u="none" strike="noStrike" kern="1200" dirty="0">
                <a:solidFill>
                  <a:schemeClr val="tx1"/>
                </a:solidFill>
                <a:effectLst/>
                <a:latin typeface="+mn-lt"/>
                <a:ea typeface="+mn-ea"/>
                <a:cs typeface="+mn-cs"/>
                <a:hlinkClick r:id="rId6"/>
              </a:rPr>
              <a:t>YouTube</a:t>
            </a:r>
            <a:r>
              <a:rPr lang="en-US" sz="1200" b="0" i="0" u="none" strike="noStrike" kern="1200" dirty="0">
                <a:solidFill>
                  <a:schemeClr val="tx1"/>
                </a:solidFill>
                <a:effectLst/>
                <a:latin typeface="+mn-lt"/>
                <a:ea typeface="+mn-ea"/>
                <a:cs typeface="+mn-cs"/>
              </a:rPr>
              <a:t> dominates video content sharing.</a:t>
            </a:r>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3. WhatsApp</a:t>
            </a:r>
          </a:p>
          <a:p>
            <a:r>
              <a:rPr lang="en-US" sz="1200" b="0" i="0" u="none" strike="noStrike" kern="1200" dirty="0">
                <a:solidFill>
                  <a:schemeClr val="tx1"/>
                </a:solidFill>
                <a:effectLst/>
                <a:latin typeface="+mn-lt"/>
                <a:ea typeface="+mn-ea"/>
                <a:cs typeface="+mn-cs"/>
              </a:rPr>
              <a:t>In a crowded messaging app market (QQ, Telegram, Snapchat, etc.) </a:t>
            </a:r>
            <a:r>
              <a:rPr lang="en-US" sz="1200" b="0" i="0" u="none" strike="noStrike" kern="1200" dirty="0">
                <a:solidFill>
                  <a:schemeClr val="tx1"/>
                </a:solidFill>
                <a:effectLst/>
                <a:latin typeface="+mn-lt"/>
                <a:ea typeface="+mn-ea"/>
                <a:cs typeface="+mn-cs"/>
                <a:hlinkClick r:id="rId7"/>
              </a:rPr>
              <a:t>WhatsApp</a:t>
            </a:r>
            <a:r>
              <a:rPr lang="en-US" sz="1200" b="0" i="0" u="none" strike="noStrike" kern="1200" dirty="0">
                <a:solidFill>
                  <a:schemeClr val="tx1"/>
                </a:solidFill>
                <a:effectLst/>
                <a:latin typeface="+mn-lt"/>
                <a:ea typeface="+mn-ea"/>
                <a:cs typeface="+mn-cs"/>
              </a:rPr>
              <a:t> stands as the most popular, with more monthly active users than Facebook Messenger (both are owned by Facebook).</a:t>
            </a:r>
          </a:p>
          <a:p>
            <a:r>
              <a:rPr lang="en-US" sz="1200" b="0" i="0" u="none" strike="noStrike" kern="1200" dirty="0">
                <a:solidFill>
                  <a:schemeClr val="tx1"/>
                </a:solidFill>
                <a:effectLst/>
                <a:latin typeface="+mn-lt"/>
                <a:ea typeface="+mn-ea"/>
                <a:cs typeface="+mn-cs"/>
              </a:rPr>
              <a:t>Users can send text and voice messages or make voice and video calls for free with this mobile social media app. However, unlike the app Viber, users cannot call non-app users’ numbers.</a:t>
            </a:r>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4. Facebook Messenger</a:t>
            </a:r>
          </a:p>
          <a:p>
            <a:r>
              <a:rPr lang="en-US" sz="1200" b="0" i="0" u="none" strike="noStrike" kern="1200" dirty="0">
                <a:solidFill>
                  <a:schemeClr val="tx1"/>
                </a:solidFill>
                <a:effectLst/>
                <a:latin typeface="+mn-lt"/>
                <a:ea typeface="+mn-ea"/>
                <a:cs typeface="+mn-cs"/>
                <a:hlinkClick r:id="rId8"/>
              </a:rPr>
              <a:t>Messenger</a:t>
            </a:r>
            <a:r>
              <a:rPr lang="en-US" sz="1200" b="0" i="0" u="none" strike="noStrike" kern="1200" dirty="0">
                <a:solidFill>
                  <a:schemeClr val="tx1"/>
                </a:solidFill>
                <a:effectLst/>
                <a:latin typeface="+mn-lt"/>
                <a:ea typeface="+mn-ea"/>
                <a:cs typeface="+mn-cs"/>
              </a:rPr>
              <a:t>, originally Facebook Chat, is a standalone messaging app and platform.</a:t>
            </a:r>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6. Instagram</a:t>
            </a:r>
          </a:p>
          <a:p>
            <a:r>
              <a:rPr lang="en-US" sz="1200" b="0" i="0" u="none" strike="noStrike" kern="1200" dirty="0">
                <a:solidFill>
                  <a:schemeClr val="tx1"/>
                </a:solidFill>
                <a:effectLst/>
                <a:latin typeface="+mn-lt"/>
                <a:ea typeface="+mn-ea"/>
                <a:cs typeface="+mn-cs"/>
                <a:hlinkClick r:id="rId9"/>
              </a:rPr>
              <a:t>Instagram</a:t>
            </a:r>
            <a:r>
              <a:rPr lang="en-US" sz="1200" b="0" i="0" u="none" strike="noStrike" kern="1200" dirty="0">
                <a:solidFill>
                  <a:schemeClr val="tx1"/>
                </a:solidFill>
                <a:effectLst/>
                <a:latin typeface="+mn-lt"/>
                <a:ea typeface="+mn-ea"/>
                <a:cs typeface="+mn-cs"/>
              </a:rPr>
              <a:t> is a video and photo-sharing social platform where users upload photos and short videos, often adding filters and other effects before sharing them with family and friends.</a:t>
            </a:r>
          </a:p>
          <a:p>
            <a:r>
              <a:rPr lang="en-US" sz="1200" b="0" i="0" u="none" strike="noStrike" kern="1200" dirty="0">
                <a:solidFill>
                  <a:schemeClr val="tx1"/>
                </a:solidFill>
                <a:effectLst/>
                <a:latin typeface="+mn-lt"/>
                <a:ea typeface="+mn-ea"/>
                <a:cs typeface="+mn-cs"/>
              </a:rPr>
              <a:t>It’s owned by Facebook</a:t>
            </a:r>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11. Reddit</a:t>
            </a:r>
          </a:p>
          <a:p>
            <a:r>
              <a:rPr lang="en-US" sz="1200" b="0" i="0" u="none" strike="noStrike" kern="1200" dirty="0">
                <a:solidFill>
                  <a:schemeClr val="tx1"/>
                </a:solidFill>
                <a:effectLst/>
                <a:latin typeface="+mn-lt"/>
                <a:ea typeface="+mn-ea"/>
                <a:cs typeface="+mn-cs"/>
              </a:rPr>
              <a:t>The “front page of the internet,” </a:t>
            </a:r>
            <a:r>
              <a:rPr lang="en-US" sz="1200" b="0" i="0" u="none" strike="noStrike" kern="1200" dirty="0">
                <a:solidFill>
                  <a:schemeClr val="tx1"/>
                </a:solidFill>
                <a:effectLst/>
                <a:latin typeface="+mn-lt"/>
                <a:ea typeface="+mn-ea"/>
                <a:cs typeface="+mn-cs"/>
                <a:hlinkClick r:id="rId10"/>
              </a:rPr>
              <a:t>Reddit</a:t>
            </a:r>
            <a:r>
              <a:rPr lang="en-US" sz="1200" b="0" i="0" u="none" strike="noStrike" kern="1200" dirty="0">
                <a:solidFill>
                  <a:schemeClr val="tx1"/>
                </a:solidFill>
                <a:effectLst/>
                <a:latin typeface="+mn-lt"/>
                <a:ea typeface="+mn-ea"/>
                <a:cs typeface="+mn-cs"/>
              </a:rPr>
              <a:t> is a forum where users can participate in thousands of communities called “subreddits,” covering any topic imaginable (and </a:t>
            </a:r>
            <a:r>
              <a:rPr lang="en-US" sz="1200" b="0" i="0" u="none" strike="noStrike" kern="1200" dirty="0">
                <a:solidFill>
                  <a:schemeClr val="tx1"/>
                </a:solidFill>
                <a:effectLst/>
                <a:latin typeface="+mn-lt"/>
                <a:ea typeface="+mn-ea"/>
                <a:cs typeface="+mn-cs"/>
                <a:hlinkClick r:id="rId11"/>
              </a:rPr>
              <a:t>many more</a:t>
            </a:r>
            <a:r>
              <a:rPr lang="en-US" sz="1200" b="0" i="0" u="none" strike="noStrike" kern="1200" dirty="0">
                <a:solidFill>
                  <a:schemeClr val="tx1"/>
                </a:solidFill>
                <a:effectLst/>
                <a:latin typeface="+mn-lt"/>
                <a:ea typeface="+mn-ea"/>
                <a:cs typeface="+mn-cs"/>
              </a:rPr>
              <a:t>).</a:t>
            </a:r>
          </a:p>
          <a:p>
            <a:r>
              <a:rPr lang="en-US" sz="1200" b="0" i="0" u="none" strike="noStrike" kern="1200" dirty="0">
                <a:solidFill>
                  <a:schemeClr val="tx1"/>
                </a:solidFill>
                <a:effectLst/>
                <a:latin typeface="+mn-lt"/>
                <a:ea typeface="+mn-ea"/>
                <a:cs typeface="+mn-cs"/>
              </a:rPr>
              <a:t>Content is user-generated and includes written posts, discussions, photos, videos, and links to articles.</a:t>
            </a:r>
          </a:p>
          <a:p>
            <a:r>
              <a:rPr lang="en-US" sz="1200" b="0" i="0" u="none" strike="noStrike" kern="1200" dirty="0">
                <a:solidFill>
                  <a:schemeClr val="tx1"/>
                </a:solidFill>
                <a:effectLst/>
                <a:latin typeface="+mn-lt"/>
                <a:ea typeface="+mn-ea"/>
                <a:cs typeface="+mn-cs"/>
              </a:rPr>
              <a:t>Users often pose questions to the community (similar to Quora), or just browse for random stories like you would see on StumbleUpon back in the day.</a:t>
            </a:r>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13. Snapchat</a:t>
            </a:r>
          </a:p>
          <a:p>
            <a:r>
              <a:rPr lang="en-US" sz="1200" b="0" i="0" u="none" strike="noStrike" kern="1200" dirty="0">
                <a:solidFill>
                  <a:schemeClr val="tx1"/>
                </a:solidFill>
                <a:effectLst/>
                <a:latin typeface="+mn-lt"/>
                <a:ea typeface="+mn-ea"/>
                <a:cs typeface="+mn-cs"/>
                <a:hlinkClick r:id="rId12"/>
              </a:rPr>
              <a:t>Snapchat</a:t>
            </a:r>
            <a:r>
              <a:rPr lang="en-US" sz="1200" b="0" i="0" u="none" strike="noStrike" kern="1200" dirty="0">
                <a:solidFill>
                  <a:schemeClr val="tx1"/>
                </a:solidFill>
                <a:effectLst/>
                <a:latin typeface="+mn-lt"/>
                <a:ea typeface="+mn-ea"/>
                <a:cs typeface="+mn-cs"/>
              </a:rPr>
              <a:t> is “a camera and messaging app that connects people with their friends,” specializing in </a:t>
            </a:r>
            <a:r>
              <a:rPr lang="en-US" sz="1200" b="0" i="1" u="none" strike="noStrike" kern="1200" dirty="0">
                <a:solidFill>
                  <a:schemeClr val="tx1"/>
                </a:solidFill>
                <a:effectLst/>
                <a:latin typeface="+mn-lt"/>
                <a:ea typeface="+mn-ea"/>
                <a:cs typeface="+mn-cs"/>
              </a:rPr>
              <a:t>ephemeral content</a:t>
            </a:r>
            <a:r>
              <a:rPr lang="en-US" sz="1200" b="0" i="0" u="none" strike="noStrike" kern="1200" dirty="0">
                <a:solidFill>
                  <a:schemeClr val="tx1"/>
                </a:solidFill>
                <a:effectLst/>
                <a:latin typeface="+mn-lt"/>
                <a:ea typeface="+mn-ea"/>
                <a:cs typeface="+mn-cs"/>
              </a:rPr>
              <a:t> — media that is only accessible for a short time </a:t>
            </a:r>
          </a:p>
          <a:p>
            <a:r>
              <a:rPr lang="en-US" sz="1200" b="0" i="0" u="none" strike="noStrike" kern="1200" dirty="0">
                <a:solidFill>
                  <a:schemeClr val="tx1"/>
                </a:solidFill>
                <a:effectLst/>
                <a:latin typeface="+mn-lt"/>
                <a:ea typeface="+mn-ea"/>
                <a:cs typeface="+mn-cs"/>
              </a:rPr>
              <a:t>Users share image and video massages called “snaps” can be modified with stickers, text, filters, and other effects.</a:t>
            </a:r>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15. Twitter</a:t>
            </a:r>
          </a:p>
          <a:p>
            <a:r>
              <a:rPr lang="en-US" sz="1200" b="0" i="0" u="none" strike="noStrike" kern="1200" dirty="0">
                <a:solidFill>
                  <a:schemeClr val="tx1"/>
                </a:solidFill>
                <a:effectLst/>
                <a:latin typeface="+mn-lt"/>
                <a:ea typeface="+mn-ea"/>
                <a:cs typeface="+mn-cs"/>
                <a:hlinkClick r:id="rId13"/>
              </a:rPr>
              <a:t>Twitter</a:t>
            </a:r>
            <a:r>
              <a:rPr lang="en-US" sz="1200" b="0" i="0" u="none" strike="noStrike" kern="1200" dirty="0">
                <a:solidFill>
                  <a:schemeClr val="tx1"/>
                </a:solidFill>
                <a:effectLst/>
                <a:latin typeface="+mn-lt"/>
                <a:ea typeface="+mn-ea"/>
                <a:cs typeface="+mn-cs"/>
              </a:rPr>
              <a:t> is a microblogging platform where users primarily share short posts called tweets (280 characters maximum) with their followers.</a:t>
            </a:r>
          </a:p>
          <a:p>
            <a:r>
              <a:rPr lang="en-US" sz="1200" b="0" i="0" u="none" strike="noStrike" kern="1200" dirty="0">
                <a:solidFill>
                  <a:schemeClr val="tx1"/>
                </a:solidFill>
                <a:effectLst/>
                <a:latin typeface="+mn-lt"/>
                <a:ea typeface="+mn-ea"/>
                <a:cs typeface="+mn-cs"/>
              </a:rPr>
              <a:t>Users can then like, comment on, or retweet these posts to their followers. It’s like having a massive conversation with people all over the world.</a:t>
            </a:r>
          </a:p>
          <a:p>
            <a:r>
              <a:rPr lang="en-US" sz="1200" b="0" i="0" u="none" strike="noStrike" kern="1200" dirty="0">
                <a:solidFill>
                  <a:schemeClr val="tx1"/>
                </a:solidFill>
                <a:effectLst/>
                <a:latin typeface="+mn-lt"/>
                <a:ea typeface="+mn-ea"/>
                <a:cs typeface="+mn-cs"/>
                <a:hlinkClick r:id="rId14"/>
              </a:rPr>
              <a:t>Twitter</a:t>
            </a:r>
            <a:r>
              <a:rPr lang="en-US" sz="1200" b="0" i="0" u="none" strike="noStrike" kern="1200" dirty="0">
                <a:solidFill>
                  <a:schemeClr val="tx1"/>
                </a:solidFill>
                <a:effectLst/>
                <a:latin typeface="+mn-lt"/>
                <a:ea typeface="+mn-ea"/>
                <a:cs typeface="+mn-cs"/>
              </a:rPr>
              <a:t> is full of businesses and brands communicating with their audiences, and “</a:t>
            </a:r>
            <a:r>
              <a:rPr lang="en-US" sz="1200" b="0" i="0" u="none" strike="noStrike" kern="1200" dirty="0">
                <a:solidFill>
                  <a:schemeClr val="tx1"/>
                </a:solidFill>
                <a:effectLst/>
                <a:latin typeface="+mn-lt"/>
                <a:ea typeface="+mn-ea"/>
                <a:cs typeface="+mn-cs"/>
                <a:hlinkClick r:id="rId15"/>
              </a:rPr>
              <a:t>40% of Twitter users</a:t>
            </a:r>
            <a:r>
              <a:rPr lang="en-US" sz="1200" b="0" i="0" u="none" strike="noStrike" kern="1200" dirty="0">
                <a:solidFill>
                  <a:schemeClr val="tx1"/>
                </a:solidFill>
                <a:effectLst/>
                <a:latin typeface="+mn-lt"/>
                <a:ea typeface="+mn-ea"/>
                <a:cs typeface="+mn-cs"/>
              </a:rPr>
              <a:t> reported purchasing something after seeing it on Twitter.”</a:t>
            </a:r>
          </a:p>
          <a:p>
            <a:endParaRPr lang="en-US" sz="1200" b="1"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0544B67-0DD2-B948-9053-1174A014E734}" type="slidenum">
              <a:rPr lang="en-US" smtClean="0"/>
              <a:t>85</a:t>
            </a:fld>
            <a:endParaRPr lang="en-US"/>
          </a:p>
        </p:txBody>
      </p:sp>
      <p:sp>
        <p:nvSpPr>
          <p:cNvPr id="5" name="Date Placeholder 4">
            <a:extLst>
              <a:ext uri="{FF2B5EF4-FFF2-40B4-BE49-F238E27FC236}">
                <a16:creationId xmlns:a16="http://schemas.microsoft.com/office/drawing/2014/main" id="{B893780D-9245-4041-88A9-8504F9ACBD84}"/>
              </a:ext>
            </a:extLst>
          </p:cNvPr>
          <p:cNvSpPr>
            <a:spLocks noGrp="1"/>
          </p:cNvSpPr>
          <p:nvPr>
            <p:ph type="dt" idx="1"/>
          </p:nvPr>
        </p:nvSpPr>
        <p:spPr/>
        <p:txBody>
          <a:bodyPr/>
          <a:lstStyle/>
          <a:p>
            <a:fld id="{94CBF3A1-EB2A-FA43-81FE-7177B4D36B02}" type="datetime1">
              <a:rPr lang="en-US" smtClean="0"/>
              <a:t>1/14/23</a:t>
            </a:fld>
            <a:endParaRPr lang="en-US"/>
          </a:p>
        </p:txBody>
      </p:sp>
      <p:sp>
        <p:nvSpPr>
          <p:cNvPr id="6" name="Footer Placeholder 5">
            <a:extLst>
              <a:ext uri="{FF2B5EF4-FFF2-40B4-BE49-F238E27FC236}">
                <a16:creationId xmlns:a16="http://schemas.microsoft.com/office/drawing/2014/main" id="{2D8DC5EB-38F2-EA49-8BF7-E76316B58C59}"/>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6885474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r>
              <a:rPr lang="en-US" dirty="0"/>
              <a:t>I HOPE THAT’s NOT TRUE!</a:t>
            </a:r>
          </a:p>
          <a:p>
            <a:endParaRPr lang="en-US" dirty="0"/>
          </a:p>
          <a:p>
            <a:endParaRPr lang="en-US" dirty="0"/>
          </a:p>
          <a:p>
            <a:r>
              <a:rPr lang="en-US" dirty="0"/>
              <a:t>You Decide!</a:t>
            </a:r>
          </a:p>
        </p:txBody>
      </p:sp>
      <p:sp>
        <p:nvSpPr>
          <p:cNvPr id="4" name="Slide Number Placeholder 3"/>
          <p:cNvSpPr>
            <a:spLocks noGrp="1"/>
          </p:cNvSpPr>
          <p:nvPr>
            <p:ph type="sldNum" sz="quarter" idx="5"/>
          </p:nvPr>
        </p:nvSpPr>
        <p:spPr/>
        <p:txBody>
          <a:bodyPr/>
          <a:lstStyle/>
          <a:p>
            <a:fld id="{90544B67-0DD2-B948-9053-1174A014E734}" type="slidenum">
              <a:rPr lang="en-US" smtClean="0"/>
              <a:t>86</a:t>
            </a:fld>
            <a:endParaRPr lang="en-US"/>
          </a:p>
        </p:txBody>
      </p:sp>
      <p:sp>
        <p:nvSpPr>
          <p:cNvPr id="5" name="Date Placeholder 4">
            <a:extLst>
              <a:ext uri="{FF2B5EF4-FFF2-40B4-BE49-F238E27FC236}">
                <a16:creationId xmlns:a16="http://schemas.microsoft.com/office/drawing/2014/main" id="{4836B4D7-6CE3-FF45-8437-637B76109BA4}"/>
              </a:ext>
            </a:extLst>
          </p:cNvPr>
          <p:cNvSpPr>
            <a:spLocks noGrp="1"/>
          </p:cNvSpPr>
          <p:nvPr>
            <p:ph type="dt" idx="1"/>
          </p:nvPr>
        </p:nvSpPr>
        <p:spPr/>
        <p:txBody>
          <a:bodyPr/>
          <a:lstStyle/>
          <a:p>
            <a:fld id="{6E472578-E9F5-0649-97AE-1BB8BE42F0DB}" type="datetime1">
              <a:rPr lang="en-US" smtClean="0"/>
              <a:t>1/14/23</a:t>
            </a:fld>
            <a:endParaRPr lang="en-US"/>
          </a:p>
        </p:txBody>
      </p:sp>
      <p:sp>
        <p:nvSpPr>
          <p:cNvPr id="6" name="Footer Placeholder 5">
            <a:extLst>
              <a:ext uri="{FF2B5EF4-FFF2-40B4-BE49-F238E27FC236}">
                <a16:creationId xmlns:a16="http://schemas.microsoft.com/office/drawing/2014/main" id="{67F9CB10-A963-8E4D-8101-00404CB07AF2}"/>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22319588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r>
              <a:rPr lang="en-US" dirty="0"/>
              <a:t>https://</a:t>
            </a:r>
            <a:r>
              <a:rPr lang="en-US" dirty="0" err="1"/>
              <a:t>www.legionsites.com</a:t>
            </a:r>
            <a:r>
              <a:rPr lang="en-US" dirty="0"/>
              <a:t>/</a:t>
            </a:r>
            <a:r>
              <a:rPr lang="en-US" dirty="0" err="1"/>
              <a:t>Default.asp</a:t>
            </a:r>
            <a:endParaRPr lang="en-US" dirty="0"/>
          </a:p>
        </p:txBody>
      </p:sp>
      <p:sp>
        <p:nvSpPr>
          <p:cNvPr id="4" name="Slide Number Placeholder 3"/>
          <p:cNvSpPr>
            <a:spLocks noGrp="1"/>
          </p:cNvSpPr>
          <p:nvPr>
            <p:ph type="sldNum" sz="quarter" idx="5"/>
          </p:nvPr>
        </p:nvSpPr>
        <p:spPr/>
        <p:txBody>
          <a:bodyPr/>
          <a:lstStyle/>
          <a:p>
            <a:fld id="{90544B67-0DD2-B948-9053-1174A014E734}" type="slidenum">
              <a:rPr lang="en-US" smtClean="0"/>
              <a:t>87</a:t>
            </a:fld>
            <a:endParaRPr lang="en-US"/>
          </a:p>
        </p:txBody>
      </p:sp>
      <p:sp>
        <p:nvSpPr>
          <p:cNvPr id="5" name="Date Placeholder 4">
            <a:extLst>
              <a:ext uri="{FF2B5EF4-FFF2-40B4-BE49-F238E27FC236}">
                <a16:creationId xmlns:a16="http://schemas.microsoft.com/office/drawing/2014/main" id="{CEEFA0B3-2720-DC4B-B822-50241D25F797}"/>
              </a:ext>
            </a:extLst>
          </p:cNvPr>
          <p:cNvSpPr>
            <a:spLocks noGrp="1"/>
          </p:cNvSpPr>
          <p:nvPr>
            <p:ph type="dt" idx="1"/>
          </p:nvPr>
        </p:nvSpPr>
        <p:spPr/>
        <p:txBody>
          <a:bodyPr/>
          <a:lstStyle/>
          <a:p>
            <a:fld id="{1C66CD71-5EE8-214B-84CC-DE3A4667BEC3}" type="datetime1">
              <a:rPr lang="en-US" smtClean="0"/>
              <a:t>1/14/23</a:t>
            </a:fld>
            <a:endParaRPr lang="en-US"/>
          </a:p>
        </p:txBody>
      </p:sp>
      <p:sp>
        <p:nvSpPr>
          <p:cNvPr id="6" name="Footer Placeholder 5">
            <a:extLst>
              <a:ext uri="{FF2B5EF4-FFF2-40B4-BE49-F238E27FC236}">
                <a16:creationId xmlns:a16="http://schemas.microsoft.com/office/drawing/2014/main" id="{F0429104-98D6-BA4F-9A50-67B65EEC94FC}"/>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18699796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r>
              <a:rPr lang="en-US" dirty="0"/>
              <a:t>I’m not trying to sell you </a:t>
            </a:r>
            <a:r>
              <a:rPr lang="en-US" dirty="0" err="1"/>
              <a:t>wordpress</a:t>
            </a:r>
            <a:r>
              <a:rPr lang="en-US" dirty="0"/>
              <a:t>, but it does have these advantages</a:t>
            </a:r>
          </a:p>
          <a:p>
            <a:r>
              <a:rPr lang="en-US" dirty="0"/>
              <a:t>You will draw people that want those skills on their resume.   </a:t>
            </a:r>
          </a:p>
          <a:p>
            <a:r>
              <a:rPr lang="en-US" dirty="0"/>
              <a:t>Once you are comfortable with WordPress, it’s really pretty simple</a:t>
            </a:r>
          </a:p>
          <a:p>
            <a:r>
              <a:rPr lang="en-US" dirty="0"/>
              <a:t>	maintaining multiple sites is not much extra effort.</a:t>
            </a:r>
          </a:p>
          <a:p>
            <a:r>
              <a:rPr lang="en-US" dirty="0"/>
              <a:t>	You could already have a member that runs a WordPress site.</a:t>
            </a:r>
          </a:p>
          <a:p>
            <a:r>
              <a:rPr lang="en-US" dirty="0"/>
              <a:t>A google search for the problem you are having will usually solve it pretty quickly.</a:t>
            </a:r>
          </a:p>
          <a:p>
            <a:endParaRPr lang="en-US" dirty="0"/>
          </a:p>
        </p:txBody>
      </p:sp>
      <p:sp>
        <p:nvSpPr>
          <p:cNvPr id="4" name="Slide Number Placeholder 3"/>
          <p:cNvSpPr>
            <a:spLocks noGrp="1"/>
          </p:cNvSpPr>
          <p:nvPr>
            <p:ph type="sldNum" sz="quarter" idx="5"/>
          </p:nvPr>
        </p:nvSpPr>
        <p:spPr/>
        <p:txBody>
          <a:bodyPr/>
          <a:lstStyle/>
          <a:p>
            <a:fld id="{90544B67-0DD2-B948-9053-1174A014E734}" type="slidenum">
              <a:rPr lang="en-US" smtClean="0"/>
              <a:t>88</a:t>
            </a:fld>
            <a:endParaRPr lang="en-US"/>
          </a:p>
        </p:txBody>
      </p:sp>
      <p:sp>
        <p:nvSpPr>
          <p:cNvPr id="5" name="Date Placeholder 4">
            <a:extLst>
              <a:ext uri="{FF2B5EF4-FFF2-40B4-BE49-F238E27FC236}">
                <a16:creationId xmlns:a16="http://schemas.microsoft.com/office/drawing/2014/main" id="{FBF94C44-233B-AB45-AF87-DBC8AAFBED9F}"/>
              </a:ext>
            </a:extLst>
          </p:cNvPr>
          <p:cNvSpPr>
            <a:spLocks noGrp="1"/>
          </p:cNvSpPr>
          <p:nvPr>
            <p:ph type="dt" idx="1"/>
          </p:nvPr>
        </p:nvSpPr>
        <p:spPr/>
        <p:txBody>
          <a:bodyPr/>
          <a:lstStyle/>
          <a:p>
            <a:fld id="{B87AECBB-9419-DA40-B782-3574B5627697}" type="datetime1">
              <a:rPr lang="en-US" smtClean="0"/>
              <a:t>1/14/23</a:t>
            </a:fld>
            <a:endParaRPr lang="en-US"/>
          </a:p>
        </p:txBody>
      </p:sp>
      <p:sp>
        <p:nvSpPr>
          <p:cNvPr id="6" name="Footer Placeholder 5">
            <a:extLst>
              <a:ext uri="{FF2B5EF4-FFF2-40B4-BE49-F238E27FC236}">
                <a16:creationId xmlns:a16="http://schemas.microsoft.com/office/drawing/2014/main" id="{CBBDB438-D969-6F4A-9D43-C58E90362810}"/>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10930881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endParaRPr lang="en-US" dirty="0"/>
          </a:p>
          <a:p>
            <a:endParaRPr lang="en-US" dirty="0"/>
          </a:p>
          <a:p>
            <a:r>
              <a:rPr lang="en-US" dirty="0"/>
              <a:t>In either case, the bigger problem is getting content</a:t>
            </a:r>
          </a:p>
          <a:p>
            <a:endParaRPr lang="en-US" dirty="0"/>
          </a:p>
        </p:txBody>
      </p:sp>
      <p:sp>
        <p:nvSpPr>
          <p:cNvPr id="4" name="Slide Number Placeholder 3"/>
          <p:cNvSpPr>
            <a:spLocks noGrp="1"/>
          </p:cNvSpPr>
          <p:nvPr>
            <p:ph type="sldNum" sz="quarter" idx="5"/>
          </p:nvPr>
        </p:nvSpPr>
        <p:spPr/>
        <p:txBody>
          <a:bodyPr/>
          <a:lstStyle/>
          <a:p>
            <a:fld id="{90544B67-0DD2-B948-9053-1174A014E734}" type="slidenum">
              <a:rPr lang="en-US" smtClean="0"/>
              <a:t>89</a:t>
            </a:fld>
            <a:endParaRPr lang="en-US"/>
          </a:p>
        </p:txBody>
      </p:sp>
      <p:sp>
        <p:nvSpPr>
          <p:cNvPr id="5" name="Date Placeholder 4">
            <a:extLst>
              <a:ext uri="{FF2B5EF4-FFF2-40B4-BE49-F238E27FC236}">
                <a16:creationId xmlns:a16="http://schemas.microsoft.com/office/drawing/2014/main" id="{4C50D3DE-D731-3547-95E6-024DB39680AE}"/>
              </a:ext>
            </a:extLst>
          </p:cNvPr>
          <p:cNvSpPr>
            <a:spLocks noGrp="1"/>
          </p:cNvSpPr>
          <p:nvPr>
            <p:ph type="dt" idx="1"/>
          </p:nvPr>
        </p:nvSpPr>
        <p:spPr/>
        <p:txBody>
          <a:bodyPr/>
          <a:lstStyle/>
          <a:p>
            <a:fld id="{CCC42AAF-F79F-7344-8FD7-99E491B557BE}" type="datetime1">
              <a:rPr lang="en-US" smtClean="0"/>
              <a:t>1/14/23</a:t>
            </a:fld>
            <a:endParaRPr lang="en-US"/>
          </a:p>
        </p:txBody>
      </p:sp>
      <p:sp>
        <p:nvSpPr>
          <p:cNvPr id="6" name="Footer Placeholder 5">
            <a:extLst>
              <a:ext uri="{FF2B5EF4-FFF2-40B4-BE49-F238E27FC236}">
                <a16:creationId xmlns:a16="http://schemas.microsoft.com/office/drawing/2014/main" id="{256429E2-0B29-F049-9CE4-ECB393B8171C}"/>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8964464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544B67-0DD2-B948-9053-1174A014E734}" type="slidenum">
              <a:rPr lang="en-US" smtClean="0"/>
              <a:t>90</a:t>
            </a:fld>
            <a:endParaRPr lang="en-US"/>
          </a:p>
        </p:txBody>
      </p:sp>
      <p:sp>
        <p:nvSpPr>
          <p:cNvPr id="5" name="Date Placeholder 4">
            <a:extLst>
              <a:ext uri="{FF2B5EF4-FFF2-40B4-BE49-F238E27FC236}">
                <a16:creationId xmlns:a16="http://schemas.microsoft.com/office/drawing/2014/main" id="{20918A3B-527B-7D4F-99C8-BDD06042A755}"/>
              </a:ext>
            </a:extLst>
          </p:cNvPr>
          <p:cNvSpPr>
            <a:spLocks noGrp="1"/>
          </p:cNvSpPr>
          <p:nvPr>
            <p:ph type="dt" idx="1"/>
          </p:nvPr>
        </p:nvSpPr>
        <p:spPr/>
        <p:txBody>
          <a:bodyPr/>
          <a:lstStyle/>
          <a:p>
            <a:fld id="{8A753926-0BF2-2B47-B8B3-31A0264F6739}" type="datetime1">
              <a:rPr lang="en-US" smtClean="0"/>
              <a:t>1/14/23</a:t>
            </a:fld>
            <a:endParaRPr lang="en-US"/>
          </a:p>
        </p:txBody>
      </p:sp>
      <p:sp>
        <p:nvSpPr>
          <p:cNvPr id="6" name="Footer Placeholder 5">
            <a:extLst>
              <a:ext uri="{FF2B5EF4-FFF2-40B4-BE49-F238E27FC236}">
                <a16:creationId xmlns:a16="http://schemas.microsoft.com/office/drawing/2014/main" id="{3A760559-96E3-3748-9836-917832D65CA7}"/>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2233708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r>
              <a:rPr lang="en-US" dirty="0"/>
              <a:t>For the same reasons, here is the Preamble to the Constitution.</a:t>
            </a:r>
          </a:p>
          <a:p>
            <a:endParaRPr lang="en-US" dirty="0"/>
          </a:p>
          <a:p>
            <a:r>
              <a:rPr lang="en-US" dirty="0"/>
              <a:t>Both documents are an important part of any American Legion business discussion.</a:t>
            </a:r>
          </a:p>
        </p:txBody>
      </p:sp>
      <p:sp>
        <p:nvSpPr>
          <p:cNvPr id="4" name="Slide Number Placeholder 3"/>
          <p:cNvSpPr>
            <a:spLocks noGrp="1"/>
          </p:cNvSpPr>
          <p:nvPr>
            <p:ph type="sldNum" sz="quarter" idx="5"/>
          </p:nvPr>
        </p:nvSpPr>
        <p:spPr/>
        <p:txBody>
          <a:bodyPr/>
          <a:lstStyle/>
          <a:p>
            <a:fld id="{90544B67-0DD2-B948-9053-1174A014E734}" type="slidenum">
              <a:rPr lang="en-US" smtClean="0"/>
              <a:t>7</a:t>
            </a:fld>
            <a:endParaRPr lang="en-US"/>
          </a:p>
        </p:txBody>
      </p:sp>
      <p:sp>
        <p:nvSpPr>
          <p:cNvPr id="5" name="Date Placeholder 4">
            <a:extLst>
              <a:ext uri="{FF2B5EF4-FFF2-40B4-BE49-F238E27FC236}">
                <a16:creationId xmlns:a16="http://schemas.microsoft.com/office/drawing/2014/main" id="{D5AD3EA0-E485-1D4C-9A13-3FE31E54EE45}"/>
              </a:ext>
            </a:extLst>
          </p:cNvPr>
          <p:cNvSpPr>
            <a:spLocks noGrp="1"/>
          </p:cNvSpPr>
          <p:nvPr>
            <p:ph type="dt" idx="1"/>
          </p:nvPr>
        </p:nvSpPr>
        <p:spPr/>
        <p:txBody>
          <a:bodyPr/>
          <a:lstStyle/>
          <a:p>
            <a:fld id="{D837F5CD-EED0-A143-B387-C6C6F1813E20}" type="datetime1">
              <a:rPr lang="en-US" smtClean="0"/>
              <a:t>1/14/23</a:t>
            </a:fld>
            <a:endParaRPr lang="en-US"/>
          </a:p>
        </p:txBody>
      </p:sp>
      <p:sp>
        <p:nvSpPr>
          <p:cNvPr id="6" name="Footer Placeholder 5">
            <a:extLst>
              <a:ext uri="{FF2B5EF4-FFF2-40B4-BE49-F238E27FC236}">
                <a16:creationId xmlns:a16="http://schemas.microsoft.com/office/drawing/2014/main" id="{12264BA3-9F22-0F48-BEBA-D78A15DDF64D}"/>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39893968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r>
              <a:rPr lang="en-US" dirty="0"/>
              <a:t>We still have a lot of people in our Post that do not want to use social media.</a:t>
            </a:r>
          </a:p>
          <a:p>
            <a:r>
              <a:rPr lang="en-US" dirty="0"/>
              <a:t>It’s both volunteer hour and expensive to do paper mailings and newsletters.</a:t>
            </a:r>
          </a:p>
          <a:p>
            <a:r>
              <a:rPr lang="en-US" dirty="0"/>
              <a:t>We’re still sending out paper newsletters, but we only do so a few times a year.</a:t>
            </a:r>
          </a:p>
          <a:p>
            <a:r>
              <a:rPr lang="en-US" dirty="0"/>
              <a:t>No email address in </a:t>
            </a:r>
            <a:r>
              <a:rPr lang="en-US" dirty="0" err="1"/>
              <a:t>mylegion.org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include articles that say we want to make the switch to faster / cheaper / better ways of doing things.</a:t>
            </a:r>
          </a:p>
          <a:p>
            <a:endParaRPr lang="en-US" dirty="0"/>
          </a:p>
        </p:txBody>
      </p:sp>
      <p:sp>
        <p:nvSpPr>
          <p:cNvPr id="4" name="Slide Number Placeholder 3"/>
          <p:cNvSpPr>
            <a:spLocks noGrp="1"/>
          </p:cNvSpPr>
          <p:nvPr>
            <p:ph type="sldNum" sz="quarter" idx="5"/>
          </p:nvPr>
        </p:nvSpPr>
        <p:spPr/>
        <p:txBody>
          <a:bodyPr/>
          <a:lstStyle/>
          <a:p>
            <a:fld id="{90544B67-0DD2-B948-9053-1174A014E734}" type="slidenum">
              <a:rPr lang="en-US" smtClean="0"/>
              <a:t>91</a:t>
            </a:fld>
            <a:endParaRPr lang="en-US"/>
          </a:p>
        </p:txBody>
      </p:sp>
      <p:sp>
        <p:nvSpPr>
          <p:cNvPr id="5" name="Date Placeholder 4">
            <a:extLst>
              <a:ext uri="{FF2B5EF4-FFF2-40B4-BE49-F238E27FC236}">
                <a16:creationId xmlns:a16="http://schemas.microsoft.com/office/drawing/2014/main" id="{2F22D81E-26C8-B148-AD3D-23087249481A}"/>
              </a:ext>
            </a:extLst>
          </p:cNvPr>
          <p:cNvSpPr>
            <a:spLocks noGrp="1"/>
          </p:cNvSpPr>
          <p:nvPr>
            <p:ph type="dt" idx="1"/>
          </p:nvPr>
        </p:nvSpPr>
        <p:spPr/>
        <p:txBody>
          <a:bodyPr/>
          <a:lstStyle/>
          <a:p>
            <a:fld id="{C2503CD0-21C9-264C-9E1F-317311AB9D98}" type="datetime1">
              <a:rPr lang="en-US" smtClean="0"/>
              <a:t>1/14/23</a:t>
            </a:fld>
            <a:endParaRPr lang="en-US"/>
          </a:p>
        </p:txBody>
      </p:sp>
      <p:sp>
        <p:nvSpPr>
          <p:cNvPr id="6" name="Footer Placeholder 5">
            <a:extLst>
              <a:ext uri="{FF2B5EF4-FFF2-40B4-BE49-F238E27FC236}">
                <a16:creationId xmlns:a16="http://schemas.microsoft.com/office/drawing/2014/main" id="{ED43EA07-7418-4843-BF77-9643A7B982EA}"/>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22105093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endParaRPr lang="en-US" dirty="0"/>
          </a:p>
          <a:p>
            <a:endParaRPr lang="en-US" dirty="0"/>
          </a:p>
          <a:p>
            <a:r>
              <a:rPr lang="en-US" dirty="0"/>
              <a:t>Reaching someone via Facebook Posts is hit and miss unless you pay for “Boosting” Posts</a:t>
            </a:r>
          </a:p>
          <a:p>
            <a:pPr lvl="1"/>
            <a:r>
              <a:rPr lang="en-US" dirty="0"/>
              <a:t>Approximately $15.00 / Post</a:t>
            </a:r>
          </a:p>
          <a:p>
            <a:pPr lvl="1"/>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Personally I’m too much of a cheapskate to Pay, so I have no experience at Boosting yet.</a:t>
            </a:r>
          </a:p>
          <a:p>
            <a:pPr lvl="1"/>
            <a:endParaRPr lang="en-US" dirty="0"/>
          </a:p>
          <a:p>
            <a:pPr lvl="1"/>
            <a:endParaRPr lang="en-US" dirty="0"/>
          </a:p>
          <a:p>
            <a:r>
              <a:rPr lang="en-US" dirty="0"/>
              <a:t>You have to understand the algorithm	I Don’t!	</a:t>
            </a:r>
          </a:p>
          <a:p>
            <a:endParaRPr lang="en-US" dirty="0"/>
          </a:p>
          <a:p>
            <a:pPr lvl="1"/>
            <a:r>
              <a:rPr lang="en-US" dirty="0"/>
              <a:t>Has a lot to do with  comments and shares </a:t>
            </a:r>
          </a:p>
          <a:p>
            <a:endParaRPr lang="en-US" dirty="0"/>
          </a:p>
          <a:p>
            <a:r>
              <a:rPr lang="en-US" dirty="0"/>
              <a:t>Disparaging comment / Online Arguments</a:t>
            </a:r>
          </a:p>
          <a:p>
            <a:r>
              <a:rPr lang="en-US" dirty="0"/>
              <a:t>It is incredibly easy to offend someone!</a:t>
            </a:r>
          </a:p>
          <a:p>
            <a:endParaRPr lang="en-US" dirty="0"/>
          </a:p>
        </p:txBody>
      </p:sp>
      <p:sp>
        <p:nvSpPr>
          <p:cNvPr id="4" name="Slide Number Placeholder 3"/>
          <p:cNvSpPr>
            <a:spLocks noGrp="1"/>
          </p:cNvSpPr>
          <p:nvPr>
            <p:ph type="sldNum" sz="quarter" idx="5"/>
          </p:nvPr>
        </p:nvSpPr>
        <p:spPr/>
        <p:txBody>
          <a:bodyPr/>
          <a:lstStyle/>
          <a:p>
            <a:fld id="{90544B67-0DD2-B948-9053-1174A014E734}" type="slidenum">
              <a:rPr lang="en-US" smtClean="0"/>
              <a:t>92</a:t>
            </a:fld>
            <a:endParaRPr lang="en-US"/>
          </a:p>
        </p:txBody>
      </p:sp>
      <p:sp>
        <p:nvSpPr>
          <p:cNvPr id="5" name="Date Placeholder 4">
            <a:extLst>
              <a:ext uri="{FF2B5EF4-FFF2-40B4-BE49-F238E27FC236}">
                <a16:creationId xmlns:a16="http://schemas.microsoft.com/office/drawing/2014/main" id="{1A65CA0B-6815-EA4B-B89C-8F78FB649495}"/>
              </a:ext>
            </a:extLst>
          </p:cNvPr>
          <p:cNvSpPr>
            <a:spLocks noGrp="1"/>
          </p:cNvSpPr>
          <p:nvPr>
            <p:ph type="dt" idx="1"/>
          </p:nvPr>
        </p:nvSpPr>
        <p:spPr/>
        <p:txBody>
          <a:bodyPr/>
          <a:lstStyle/>
          <a:p>
            <a:fld id="{DFF7078B-1994-FD43-AAD7-C48609B1A333}" type="datetime1">
              <a:rPr lang="en-US" smtClean="0"/>
              <a:t>1/14/23</a:t>
            </a:fld>
            <a:endParaRPr lang="en-US"/>
          </a:p>
        </p:txBody>
      </p:sp>
      <p:sp>
        <p:nvSpPr>
          <p:cNvPr id="6" name="Footer Placeholder 5">
            <a:extLst>
              <a:ext uri="{FF2B5EF4-FFF2-40B4-BE49-F238E27FC236}">
                <a16:creationId xmlns:a16="http://schemas.microsoft.com/office/drawing/2014/main" id="{67D1F6C0-9707-A14E-96ED-1C9EC4CE0C44}"/>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39524834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r>
              <a:rPr lang="en-US" dirty="0"/>
              <a:t>This is also one of my my most read and shared post.  It was the post that proved to me that having a social media account was a powerful tool with an extensive reach.</a:t>
            </a:r>
          </a:p>
          <a:p>
            <a:endParaRPr lang="en-US" dirty="0"/>
          </a:p>
          <a:p>
            <a:r>
              <a:rPr lang="en-US" dirty="0"/>
              <a:t>If I could get that reach for advertising our Pancake &amp; Porky, we would make a killing!</a:t>
            </a:r>
          </a:p>
          <a:p>
            <a:endParaRPr lang="en-US" dirty="0"/>
          </a:p>
        </p:txBody>
      </p:sp>
      <p:sp>
        <p:nvSpPr>
          <p:cNvPr id="4" name="Slide Number Placeholder 3"/>
          <p:cNvSpPr>
            <a:spLocks noGrp="1"/>
          </p:cNvSpPr>
          <p:nvPr>
            <p:ph type="sldNum" sz="quarter" idx="5"/>
          </p:nvPr>
        </p:nvSpPr>
        <p:spPr/>
        <p:txBody>
          <a:bodyPr/>
          <a:lstStyle/>
          <a:p>
            <a:fld id="{90544B67-0DD2-B948-9053-1174A014E734}" type="slidenum">
              <a:rPr lang="en-US" smtClean="0"/>
              <a:t>93</a:t>
            </a:fld>
            <a:endParaRPr lang="en-US"/>
          </a:p>
        </p:txBody>
      </p:sp>
      <p:sp>
        <p:nvSpPr>
          <p:cNvPr id="5" name="Date Placeholder 4">
            <a:extLst>
              <a:ext uri="{FF2B5EF4-FFF2-40B4-BE49-F238E27FC236}">
                <a16:creationId xmlns:a16="http://schemas.microsoft.com/office/drawing/2014/main" id="{3517E986-CCE1-DC46-8CD4-A229AA7FC76B}"/>
              </a:ext>
            </a:extLst>
          </p:cNvPr>
          <p:cNvSpPr>
            <a:spLocks noGrp="1"/>
          </p:cNvSpPr>
          <p:nvPr>
            <p:ph type="dt" idx="1"/>
          </p:nvPr>
        </p:nvSpPr>
        <p:spPr/>
        <p:txBody>
          <a:bodyPr/>
          <a:lstStyle/>
          <a:p>
            <a:fld id="{53353F6C-C157-8340-B21D-3BD566D2F1A0}" type="datetime1">
              <a:rPr lang="en-US" smtClean="0"/>
              <a:t>1/14/23</a:t>
            </a:fld>
            <a:endParaRPr lang="en-US"/>
          </a:p>
        </p:txBody>
      </p:sp>
      <p:sp>
        <p:nvSpPr>
          <p:cNvPr id="6" name="Footer Placeholder 5">
            <a:extLst>
              <a:ext uri="{FF2B5EF4-FFF2-40B4-BE49-F238E27FC236}">
                <a16:creationId xmlns:a16="http://schemas.microsoft.com/office/drawing/2014/main" id="{E19BDD9F-D147-2D4A-893F-D50A60F375AB}"/>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785529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544B67-0DD2-B948-9053-1174A014E734}" type="slidenum">
              <a:rPr lang="en-US" smtClean="0"/>
              <a:t>94</a:t>
            </a:fld>
            <a:endParaRPr lang="en-US"/>
          </a:p>
        </p:txBody>
      </p:sp>
      <p:sp>
        <p:nvSpPr>
          <p:cNvPr id="5" name="Date Placeholder 4">
            <a:extLst>
              <a:ext uri="{FF2B5EF4-FFF2-40B4-BE49-F238E27FC236}">
                <a16:creationId xmlns:a16="http://schemas.microsoft.com/office/drawing/2014/main" id="{C60110D2-267E-184E-966F-9817A484D6B4}"/>
              </a:ext>
            </a:extLst>
          </p:cNvPr>
          <p:cNvSpPr>
            <a:spLocks noGrp="1"/>
          </p:cNvSpPr>
          <p:nvPr>
            <p:ph type="dt" idx="1"/>
          </p:nvPr>
        </p:nvSpPr>
        <p:spPr/>
        <p:txBody>
          <a:bodyPr/>
          <a:lstStyle/>
          <a:p>
            <a:fld id="{6AEE270A-F199-6B4E-8459-5ED640F9BB38}" type="datetime1">
              <a:rPr lang="en-US" smtClean="0"/>
              <a:t>1/14/23</a:t>
            </a:fld>
            <a:endParaRPr lang="en-US"/>
          </a:p>
        </p:txBody>
      </p:sp>
      <p:sp>
        <p:nvSpPr>
          <p:cNvPr id="6" name="Footer Placeholder 5">
            <a:extLst>
              <a:ext uri="{FF2B5EF4-FFF2-40B4-BE49-F238E27FC236}">
                <a16:creationId xmlns:a16="http://schemas.microsoft.com/office/drawing/2014/main" id="{684DE0C9-3B2D-2C40-AA73-8693FC94E477}"/>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388802353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544B67-0DD2-B948-9053-1174A014E734}" type="slidenum">
              <a:rPr lang="en-US" smtClean="0"/>
              <a:t>95</a:t>
            </a:fld>
            <a:endParaRPr lang="en-US"/>
          </a:p>
        </p:txBody>
      </p:sp>
      <p:sp>
        <p:nvSpPr>
          <p:cNvPr id="5" name="Date Placeholder 4">
            <a:extLst>
              <a:ext uri="{FF2B5EF4-FFF2-40B4-BE49-F238E27FC236}">
                <a16:creationId xmlns:a16="http://schemas.microsoft.com/office/drawing/2014/main" id="{CED00E1B-EEF5-E946-A206-F5708E14BD44}"/>
              </a:ext>
            </a:extLst>
          </p:cNvPr>
          <p:cNvSpPr>
            <a:spLocks noGrp="1"/>
          </p:cNvSpPr>
          <p:nvPr>
            <p:ph type="dt" idx="1"/>
          </p:nvPr>
        </p:nvSpPr>
        <p:spPr/>
        <p:txBody>
          <a:bodyPr/>
          <a:lstStyle/>
          <a:p>
            <a:fld id="{1123A1FC-85C1-F04D-A912-AEB256C6C44A}" type="datetime1">
              <a:rPr lang="en-US" smtClean="0"/>
              <a:t>1/14/23</a:t>
            </a:fld>
            <a:endParaRPr lang="en-US"/>
          </a:p>
        </p:txBody>
      </p:sp>
      <p:sp>
        <p:nvSpPr>
          <p:cNvPr id="6" name="Footer Placeholder 5">
            <a:extLst>
              <a:ext uri="{FF2B5EF4-FFF2-40B4-BE49-F238E27FC236}">
                <a16:creationId xmlns:a16="http://schemas.microsoft.com/office/drawing/2014/main" id="{6614D5B5-7192-7A4E-88D8-04FBE90679E5}"/>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28542669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544B67-0DD2-B948-9053-1174A014E734}" type="slidenum">
              <a:rPr lang="en-US" smtClean="0"/>
              <a:t>96</a:t>
            </a:fld>
            <a:endParaRPr lang="en-US"/>
          </a:p>
        </p:txBody>
      </p:sp>
      <p:sp>
        <p:nvSpPr>
          <p:cNvPr id="5" name="Date Placeholder 4">
            <a:extLst>
              <a:ext uri="{FF2B5EF4-FFF2-40B4-BE49-F238E27FC236}">
                <a16:creationId xmlns:a16="http://schemas.microsoft.com/office/drawing/2014/main" id="{5C74CFE4-0240-C244-8611-7D45A4E1E66C}"/>
              </a:ext>
            </a:extLst>
          </p:cNvPr>
          <p:cNvSpPr>
            <a:spLocks noGrp="1"/>
          </p:cNvSpPr>
          <p:nvPr>
            <p:ph type="dt" idx="1"/>
          </p:nvPr>
        </p:nvSpPr>
        <p:spPr/>
        <p:txBody>
          <a:bodyPr/>
          <a:lstStyle/>
          <a:p>
            <a:fld id="{E8FCA237-B726-BB46-B76F-7B4BD3B89ED3}" type="datetime1">
              <a:rPr lang="en-US" smtClean="0"/>
              <a:t>1/14/23</a:t>
            </a:fld>
            <a:endParaRPr lang="en-US"/>
          </a:p>
        </p:txBody>
      </p:sp>
      <p:sp>
        <p:nvSpPr>
          <p:cNvPr id="6" name="Footer Placeholder 5">
            <a:extLst>
              <a:ext uri="{FF2B5EF4-FFF2-40B4-BE49-F238E27FC236}">
                <a16:creationId xmlns:a16="http://schemas.microsoft.com/office/drawing/2014/main" id="{D6E5A3B9-7D08-AB48-83CC-C8D133B3BD60}"/>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25248524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Most social media features now require users to grant access to their personal information, including publicly shared pictures and status updates, before they can use the service. </a:t>
            </a:r>
          </a:p>
          <a:p>
            <a:r>
              <a:rPr lang="en-US" sz="1200" b="0" i="0" u="none" strike="noStrike" kern="1200" dirty="0">
                <a:solidFill>
                  <a:schemeClr val="tx1"/>
                </a:solidFill>
                <a:effectLst/>
                <a:latin typeface="+mn-lt"/>
                <a:ea typeface="+mn-ea"/>
                <a:cs typeface="+mn-cs"/>
              </a:rPr>
              <a:t>Users innocently share this data so that they can register for marketing incentives like coupons on raffle drawings.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icing on the cake is that companies are largely left to their own devices when it comes to developing and instituting security policies. </a:t>
            </a:r>
          </a:p>
          <a:p>
            <a:r>
              <a:rPr lang="en-US" sz="1200" b="0" i="0" u="none" strike="noStrike" kern="1200" dirty="0">
                <a:solidFill>
                  <a:schemeClr val="tx1"/>
                </a:solidFill>
                <a:effectLst/>
                <a:latin typeface="+mn-lt"/>
                <a:ea typeface="+mn-ea"/>
                <a:cs typeface="+mn-cs"/>
              </a:rPr>
              <a:t>There is no universal security legislation, and companies are free to change their policies as they see fit.</a:t>
            </a:r>
          </a:p>
        </p:txBody>
      </p:sp>
      <p:sp>
        <p:nvSpPr>
          <p:cNvPr id="4" name="Slide Number Placeholder 3"/>
          <p:cNvSpPr>
            <a:spLocks noGrp="1"/>
          </p:cNvSpPr>
          <p:nvPr>
            <p:ph type="sldNum" sz="quarter" idx="5"/>
          </p:nvPr>
        </p:nvSpPr>
        <p:spPr/>
        <p:txBody>
          <a:bodyPr/>
          <a:lstStyle/>
          <a:p>
            <a:fld id="{90544B67-0DD2-B948-9053-1174A014E734}" type="slidenum">
              <a:rPr lang="en-US" smtClean="0"/>
              <a:t>97</a:t>
            </a:fld>
            <a:endParaRPr lang="en-US"/>
          </a:p>
        </p:txBody>
      </p:sp>
      <p:sp>
        <p:nvSpPr>
          <p:cNvPr id="5" name="Date Placeholder 4">
            <a:extLst>
              <a:ext uri="{FF2B5EF4-FFF2-40B4-BE49-F238E27FC236}">
                <a16:creationId xmlns:a16="http://schemas.microsoft.com/office/drawing/2014/main" id="{EC71400F-0EF7-C949-ADBB-A8E7FFE577D9}"/>
              </a:ext>
            </a:extLst>
          </p:cNvPr>
          <p:cNvSpPr>
            <a:spLocks noGrp="1"/>
          </p:cNvSpPr>
          <p:nvPr>
            <p:ph type="dt" idx="1"/>
          </p:nvPr>
        </p:nvSpPr>
        <p:spPr/>
        <p:txBody>
          <a:bodyPr/>
          <a:lstStyle/>
          <a:p>
            <a:fld id="{5B978BDE-9B9E-3F46-8671-F5593C34B40D}" type="datetime1">
              <a:rPr lang="en-US" smtClean="0"/>
              <a:t>1/14/23</a:t>
            </a:fld>
            <a:endParaRPr lang="en-US"/>
          </a:p>
        </p:txBody>
      </p:sp>
      <p:sp>
        <p:nvSpPr>
          <p:cNvPr id="6" name="Footer Placeholder 5">
            <a:extLst>
              <a:ext uri="{FF2B5EF4-FFF2-40B4-BE49-F238E27FC236}">
                <a16:creationId xmlns:a16="http://schemas.microsoft.com/office/drawing/2014/main" id="{F4040E40-DB14-5E48-B337-BA012A4FA9E4}"/>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4773065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r>
              <a:rPr lang="en-US" dirty="0"/>
              <a:t>We are in contact with two relatives of our Post’s namesake.  Our mutual interest in him have led to some interesting discoveries and photographs.</a:t>
            </a:r>
          </a:p>
        </p:txBody>
      </p:sp>
      <p:sp>
        <p:nvSpPr>
          <p:cNvPr id="4" name="Slide Number Placeholder 3"/>
          <p:cNvSpPr>
            <a:spLocks noGrp="1"/>
          </p:cNvSpPr>
          <p:nvPr>
            <p:ph type="sldNum" sz="quarter" idx="5"/>
          </p:nvPr>
        </p:nvSpPr>
        <p:spPr/>
        <p:txBody>
          <a:bodyPr/>
          <a:lstStyle/>
          <a:p>
            <a:fld id="{90544B67-0DD2-B948-9053-1174A014E734}" type="slidenum">
              <a:rPr lang="en-US" smtClean="0"/>
              <a:t>98</a:t>
            </a:fld>
            <a:endParaRPr lang="en-US"/>
          </a:p>
        </p:txBody>
      </p:sp>
      <p:sp>
        <p:nvSpPr>
          <p:cNvPr id="5" name="Date Placeholder 4">
            <a:extLst>
              <a:ext uri="{FF2B5EF4-FFF2-40B4-BE49-F238E27FC236}">
                <a16:creationId xmlns:a16="http://schemas.microsoft.com/office/drawing/2014/main" id="{44393380-5189-5747-8C66-40E69FE2229C}"/>
              </a:ext>
            </a:extLst>
          </p:cNvPr>
          <p:cNvSpPr>
            <a:spLocks noGrp="1"/>
          </p:cNvSpPr>
          <p:nvPr>
            <p:ph type="dt" idx="1"/>
          </p:nvPr>
        </p:nvSpPr>
        <p:spPr/>
        <p:txBody>
          <a:bodyPr/>
          <a:lstStyle/>
          <a:p>
            <a:fld id="{7A7D7632-1DFE-F54E-898D-6116B654A836}" type="datetime1">
              <a:rPr lang="en-US" smtClean="0"/>
              <a:t>1/14/23</a:t>
            </a:fld>
            <a:endParaRPr lang="en-US"/>
          </a:p>
        </p:txBody>
      </p:sp>
      <p:sp>
        <p:nvSpPr>
          <p:cNvPr id="6" name="Footer Placeholder 5">
            <a:extLst>
              <a:ext uri="{FF2B5EF4-FFF2-40B4-BE49-F238E27FC236}">
                <a16:creationId xmlns:a16="http://schemas.microsoft.com/office/drawing/2014/main" id="{D98E24FD-C102-344E-AF1F-FB88A0811388}"/>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1955699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r>
              <a:rPr lang="en-US" dirty="0"/>
              <a:t>But that’s also the hard answer!</a:t>
            </a:r>
          </a:p>
        </p:txBody>
      </p:sp>
      <p:sp>
        <p:nvSpPr>
          <p:cNvPr id="4" name="Slide Number Placeholder 3"/>
          <p:cNvSpPr>
            <a:spLocks noGrp="1"/>
          </p:cNvSpPr>
          <p:nvPr>
            <p:ph type="sldNum" sz="quarter" idx="5"/>
          </p:nvPr>
        </p:nvSpPr>
        <p:spPr/>
        <p:txBody>
          <a:bodyPr/>
          <a:lstStyle/>
          <a:p>
            <a:fld id="{90544B67-0DD2-B948-9053-1174A014E734}" type="slidenum">
              <a:rPr lang="en-US" smtClean="0"/>
              <a:t>99</a:t>
            </a:fld>
            <a:endParaRPr lang="en-US"/>
          </a:p>
        </p:txBody>
      </p:sp>
      <p:sp>
        <p:nvSpPr>
          <p:cNvPr id="5" name="Date Placeholder 4">
            <a:extLst>
              <a:ext uri="{FF2B5EF4-FFF2-40B4-BE49-F238E27FC236}">
                <a16:creationId xmlns:a16="http://schemas.microsoft.com/office/drawing/2014/main" id="{69D9D4D7-54B5-774B-A4CB-C301C29898B1}"/>
              </a:ext>
            </a:extLst>
          </p:cNvPr>
          <p:cNvSpPr>
            <a:spLocks noGrp="1"/>
          </p:cNvSpPr>
          <p:nvPr>
            <p:ph type="dt" idx="1"/>
          </p:nvPr>
        </p:nvSpPr>
        <p:spPr/>
        <p:txBody>
          <a:bodyPr/>
          <a:lstStyle/>
          <a:p>
            <a:fld id="{C8577C70-7E5A-2440-B91A-ED7B8C6C0764}" type="datetime1">
              <a:rPr lang="en-US" smtClean="0"/>
              <a:t>1/14/23</a:t>
            </a:fld>
            <a:endParaRPr lang="en-US"/>
          </a:p>
        </p:txBody>
      </p:sp>
      <p:sp>
        <p:nvSpPr>
          <p:cNvPr id="6" name="Footer Placeholder 5">
            <a:extLst>
              <a:ext uri="{FF2B5EF4-FFF2-40B4-BE49-F238E27FC236}">
                <a16:creationId xmlns:a16="http://schemas.microsoft.com/office/drawing/2014/main" id="{510FBF81-50BD-FF4B-A619-1C8B4E3DF59F}"/>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24256738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But that’s also the hard answer.</a:t>
            </a:r>
          </a:p>
          <a:p>
            <a:endParaRPr lang="en-US" dirty="0"/>
          </a:p>
        </p:txBody>
      </p:sp>
      <p:sp>
        <p:nvSpPr>
          <p:cNvPr id="4" name="Slide Number Placeholder 3"/>
          <p:cNvSpPr>
            <a:spLocks noGrp="1"/>
          </p:cNvSpPr>
          <p:nvPr>
            <p:ph type="sldNum" sz="quarter" idx="5"/>
          </p:nvPr>
        </p:nvSpPr>
        <p:spPr/>
        <p:txBody>
          <a:bodyPr/>
          <a:lstStyle/>
          <a:p>
            <a:fld id="{90544B67-0DD2-B948-9053-1174A014E734}" type="slidenum">
              <a:rPr lang="en-US" smtClean="0"/>
              <a:t>100</a:t>
            </a:fld>
            <a:endParaRPr lang="en-US"/>
          </a:p>
        </p:txBody>
      </p:sp>
      <p:sp>
        <p:nvSpPr>
          <p:cNvPr id="5" name="Date Placeholder 4">
            <a:extLst>
              <a:ext uri="{FF2B5EF4-FFF2-40B4-BE49-F238E27FC236}">
                <a16:creationId xmlns:a16="http://schemas.microsoft.com/office/drawing/2014/main" id="{078BC30F-B26C-FA4E-AC63-09EBA9DC0AFE}"/>
              </a:ext>
            </a:extLst>
          </p:cNvPr>
          <p:cNvSpPr>
            <a:spLocks noGrp="1"/>
          </p:cNvSpPr>
          <p:nvPr>
            <p:ph type="dt" idx="1"/>
          </p:nvPr>
        </p:nvSpPr>
        <p:spPr/>
        <p:txBody>
          <a:bodyPr/>
          <a:lstStyle/>
          <a:p>
            <a:fld id="{8F17E652-8811-4544-9CCE-E9BB663F7402}" type="datetime1">
              <a:rPr lang="en-US" smtClean="0"/>
              <a:t>1/14/23</a:t>
            </a:fld>
            <a:endParaRPr lang="en-US"/>
          </a:p>
        </p:txBody>
      </p:sp>
      <p:sp>
        <p:nvSpPr>
          <p:cNvPr id="6" name="Footer Placeholder 5">
            <a:extLst>
              <a:ext uri="{FF2B5EF4-FFF2-40B4-BE49-F238E27FC236}">
                <a16:creationId xmlns:a16="http://schemas.microsoft.com/office/drawing/2014/main" id="{C640EC01-9D59-6D49-AF5F-B76EF3F23B3D}"/>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3243688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First let's Define Public Relations</a:t>
            </a:r>
          </a:p>
          <a:p>
            <a:endParaRPr lang="en-US" sz="1200" b="1"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0544B67-0DD2-B948-9053-1174A014E734}" type="slidenum">
              <a:rPr lang="en-US" smtClean="0"/>
              <a:t>8</a:t>
            </a:fld>
            <a:endParaRPr lang="en-US"/>
          </a:p>
        </p:txBody>
      </p:sp>
      <p:sp>
        <p:nvSpPr>
          <p:cNvPr id="5" name="Date Placeholder 4">
            <a:extLst>
              <a:ext uri="{FF2B5EF4-FFF2-40B4-BE49-F238E27FC236}">
                <a16:creationId xmlns:a16="http://schemas.microsoft.com/office/drawing/2014/main" id="{C0EA7781-9D2F-974F-A0B4-11FDAAAF44A5}"/>
              </a:ext>
            </a:extLst>
          </p:cNvPr>
          <p:cNvSpPr>
            <a:spLocks noGrp="1"/>
          </p:cNvSpPr>
          <p:nvPr>
            <p:ph type="dt" idx="1"/>
          </p:nvPr>
        </p:nvSpPr>
        <p:spPr/>
        <p:txBody>
          <a:bodyPr/>
          <a:lstStyle/>
          <a:p>
            <a:fld id="{D4CDE232-0426-014C-B1A2-3D4C4097FBA2}" type="datetime1">
              <a:rPr lang="en-US" smtClean="0"/>
              <a:t>1/14/23</a:t>
            </a:fld>
            <a:endParaRPr lang="en-US"/>
          </a:p>
        </p:txBody>
      </p:sp>
      <p:sp>
        <p:nvSpPr>
          <p:cNvPr id="6" name="Footer Placeholder 5">
            <a:extLst>
              <a:ext uri="{FF2B5EF4-FFF2-40B4-BE49-F238E27FC236}">
                <a16:creationId xmlns:a16="http://schemas.microsoft.com/office/drawing/2014/main" id="{2533F1CD-A26E-FA40-9489-62DB5A1AE036}"/>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12190881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Our post has a Social Meeting each Tuesday evening.  This would be a good time to offer classes</a:t>
            </a:r>
          </a:p>
          <a:p>
            <a:endParaRPr lang="en-US" dirty="0"/>
          </a:p>
        </p:txBody>
      </p:sp>
      <p:sp>
        <p:nvSpPr>
          <p:cNvPr id="4" name="Slide Number Placeholder 3"/>
          <p:cNvSpPr>
            <a:spLocks noGrp="1"/>
          </p:cNvSpPr>
          <p:nvPr>
            <p:ph type="sldNum" sz="quarter" idx="5"/>
          </p:nvPr>
        </p:nvSpPr>
        <p:spPr/>
        <p:txBody>
          <a:bodyPr/>
          <a:lstStyle/>
          <a:p>
            <a:fld id="{90544B67-0DD2-B948-9053-1174A014E734}" type="slidenum">
              <a:rPr lang="en-US" smtClean="0"/>
              <a:t>101</a:t>
            </a:fld>
            <a:endParaRPr lang="en-US"/>
          </a:p>
        </p:txBody>
      </p:sp>
      <p:sp>
        <p:nvSpPr>
          <p:cNvPr id="5" name="Date Placeholder 4">
            <a:extLst>
              <a:ext uri="{FF2B5EF4-FFF2-40B4-BE49-F238E27FC236}">
                <a16:creationId xmlns:a16="http://schemas.microsoft.com/office/drawing/2014/main" id="{49716ECF-877C-014E-81C2-12FA046A826A}"/>
              </a:ext>
            </a:extLst>
          </p:cNvPr>
          <p:cNvSpPr>
            <a:spLocks noGrp="1"/>
          </p:cNvSpPr>
          <p:nvPr>
            <p:ph type="dt" idx="1"/>
          </p:nvPr>
        </p:nvSpPr>
        <p:spPr/>
        <p:txBody>
          <a:bodyPr/>
          <a:lstStyle/>
          <a:p>
            <a:fld id="{962B7BD0-3A7D-E643-830E-A3289EB8CBE3}" type="datetime1">
              <a:rPr lang="en-US" smtClean="0"/>
              <a:t>1/14/23</a:t>
            </a:fld>
            <a:endParaRPr lang="en-US"/>
          </a:p>
        </p:txBody>
      </p:sp>
      <p:sp>
        <p:nvSpPr>
          <p:cNvPr id="6" name="Footer Placeholder 5">
            <a:extLst>
              <a:ext uri="{FF2B5EF4-FFF2-40B4-BE49-F238E27FC236}">
                <a16:creationId xmlns:a16="http://schemas.microsoft.com/office/drawing/2014/main" id="{409231B4-8EC3-6C4F-B94E-CCE885D9256E}"/>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401722845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r>
              <a:rPr lang="en-US" dirty="0"/>
              <a:t>Wisconsin Legion Technology Blog  </a:t>
            </a:r>
            <a:r>
              <a:rPr lang="en-US" dirty="0" err="1"/>
              <a:t>Sewivets.org</a:t>
            </a:r>
            <a:r>
              <a:rPr lang="en-US" dirty="0"/>
              <a:t>/WITALTECH</a:t>
            </a:r>
          </a:p>
          <a:p>
            <a:endParaRPr lang="en-US" dirty="0"/>
          </a:p>
          <a:p>
            <a:r>
              <a:rPr lang="en-US" dirty="0"/>
              <a:t>TALMA’s </a:t>
            </a:r>
            <a:r>
              <a:rPr lang="en-US" dirty="0" err="1"/>
              <a:t>facebook</a:t>
            </a:r>
            <a:r>
              <a:rPr lang="en-US" dirty="0"/>
              <a:t> page.  They also have monthly training which you can access anytime.  The ones I attended were VERY informative.</a:t>
            </a:r>
          </a:p>
          <a:p>
            <a:endParaRPr lang="en-US" dirty="0"/>
          </a:p>
          <a:p>
            <a:r>
              <a:rPr lang="en-US" dirty="0"/>
              <a:t>https://</a:t>
            </a:r>
            <a:r>
              <a:rPr lang="en-US" dirty="0" err="1"/>
              <a:t>www.facebook.com</a:t>
            </a:r>
            <a:r>
              <a:rPr lang="en-US" dirty="0"/>
              <a:t>/groups/292926491744803</a:t>
            </a:r>
          </a:p>
          <a:p>
            <a:endParaRPr lang="en-US" dirty="0"/>
          </a:p>
        </p:txBody>
      </p:sp>
      <p:sp>
        <p:nvSpPr>
          <p:cNvPr id="4" name="Slide Number Placeholder 3"/>
          <p:cNvSpPr>
            <a:spLocks noGrp="1"/>
          </p:cNvSpPr>
          <p:nvPr>
            <p:ph type="sldNum" sz="quarter" idx="5"/>
          </p:nvPr>
        </p:nvSpPr>
        <p:spPr/>
        <p:txBody>
          <a:bodyPr/>
          <a:lstStyle/>
          <a:p>
            <a:fld id="{90544B67-0DD2-B948-9053-1174A014E734}" type="slidenum">
              <a:rPr lang="en-US" smtClean="0"/>
              <a:t>102</a:t>
            </a:fld>
            <a:endParaRPr lang="en-US"/>
          </a:p>
        </p:txBody>
      </p:sp>
      <p:sp>
        <p:nvSpPr>
          <p:cNvPr id="5" name="Date Placeholder 4">
            <a:extLst>
              <a:ext uri="{FF2B5EF4-FFF2-40B4-BE49-F238E27FC236}">
                <a16:creationId xmlns:a16="http://schemas.microsoft.com/office/drawing/2014/main" id="{61573CAC-F089-5448-AEAF-41185C4CE114}"/>
              </a:ext>
            </a:extLst>
          </p:cNvPr>
          <p:cNvSpPr>
            <a:spLocks noGrp="1"/>
          </p:cNvSpPr>
          <p:nvPr>
            <p:ph type="dt" idx="1"/>
          </p:nvPr>
        </p:nvSpPr>
        <p:spPr/>
        <p:txBody>
          <a:bodyPr/>
          <a:lstStyle/>
          <a:p>
            <a:fld id="{55ECDEE6-3291-A04A-A6E1-F270A4A3CD90}" type="datetime1">
              <a:rPr lang="en-US" smtClean="0"/>
              <a:t>1/14/23</a:t>
            </a:fld>
            <a:endParaRPr lang="en-US"/>
          </a:p>
        </p:txBody>
      </p:sp>
      <p:sp>
        <p:nvSpPr>
          <p:cNvPr id="6" name="Footer Placeholder 5">
            <a:extLst>
              <a:ext uri="{FF2B5EF4-FFF2-40B4-BE49-F238E27FC236}">
                <a16:creationId xmlns:a16="http://schemas.microsoft.com/office/drawing/2014/main" id="{3BF8D5E5-8E1A-A648-AEB3-A4EE8EB1F2A6}"/>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305528125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544B67-0DD2-B948-9053-1174A014E734}" type="slidenum">
              <a:rPr lang="en-US" smtClean="0"/>
              <a:t>103</a:t>
            </a:fld>
            <a:endParaRPr lang="en-US"/>
          </a:p>
        </p:txBody>
      </p:sp>
      <p:sp>
        <p:nvSpPr>
          <p:cNvPr id="5" name="Date Placeholder 4">
            <a:extLst>
              <a:ext uri="{FF2B5EF4-FFF2-40B4-BE49-F238E27FC236}">
                <a16:creationId xmlns:a16="http://schemas.microsoft.com/office/drawing/2014/main" id="{AE33E1DD-0AD4-5745-89A0-E0796F5F7B95}"/>
              </a:ext>
            </a:extLst>
          </p:cNvPr>
          <p:cNvSpPr>
            <a:spLocks noGrp="1"/>
          </p:cNvSpPr>
          <p:nvPr>
            <p:ph type="dt" idx="1"/>
          </p:nvPr>
        </p:nvSpPr>
        <p:spPr/>
        <p:txBody>
          <a:bodyPr/>
          <a:lstStyle/>
          <a:p>
            <a:fld id="{FBFD8768-45CF-3241-A5D0-573093D3D420}" type="datetime1">
              <a:rPr lang="en-US" smtClean="0"/>
              <a:t>1/14/23</a:t>
            </a:fld>
            <a:endParaRPr lang="en-US"/>
          </a:p>
        </p:txBody>
      </p:sp>
      <p:sp>
        <p:nvSpPr>
          <p:cNvPr id="6" name="Footer Placeholder 5">
            <a:extLst>
              <a:ext uri="{FF2B5EF4-FFF2-40B4-BE49-F238E27FC236}">
                <a16:creationId xmlns:a16="http://schemas.microsoft.com/office/drawing/2014/main" id="{BB54D0FD-3D2B-8847-9578-C1D126800F0C}"/>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82861499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544B67-0DD2-B948-9053-1174A014E734}" type="slidenum">
              <a:rPr lang="en-US" smtClean="0"/>
              <a:t>104</a:t>
            </a:fld>
            <a:endParaRPr lang="en-US"/>
          </a:p>
        </p:txBody>
      </p:sp>
      <p:sp>
        <p:nvSpPr>
          <p:cNvPr id="5" name="Date Placeholder 4">
            <a:extLst>
              <a:ext uri="{FF2B5EF4-FFF2-40B4-BE49-F238E27FC236}">
                <a16:creationId xmlns:a16="http://schemas.microsoft.com/office/drawing/2014/main" id="{9CE4790E-E836-C946-AC03-A3B815F1AF32}"/>
              </a:ext>
            </a:extLst>
          </p:cNvPr>
          <p:cNvSpPr>
            <a:spLocks noGrp="1"/>
          </p:cNvSpPr>
          <p:nvPr>
            <p:ph type="dt" idx="1"/>
          </p:nvPr>
        </p:nvSpPr>
        <p:spPr/>
        <p:txBody>
          <a:bodyPr/>
          <a:lstStyle/>
          <a:p>
            <a:fld id="{9E09C62D-70AD-5147-AF77-4B5ACBBA132B}" type="datetime1">
              <a:rPr lang="en-US" smtClean="0"/>
              <a:t>1/14/23</a:t>
            </a:fld>
            <a:endParaRPr lang="en-US"/>
          </a:p>
        </p:txBody>
      </p:sp>
      <p:sp>
        <p:nvSpPr>
          <p:cNvPr id="6" name="Footer Placeholder 5">
            <a:extLst>
              <a:ext uri="{FF2B5EF4-FFF2-40B4-BE49-F238E27FC236}">
                <a16:creationId xmlns:a16="http://schemas.microsoft.com/office/drawing/2014/main" id="{EA00A2B0-70B1-954E-A71D-69EFC587B257}"/>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226897738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544B67-0DD2-B948-9053-1174A014E734}" type="slidenum">
              <a:rPr lang="en-US" smtClean="0"/>
              <a:t>105</a:t>
            </a:fld>
            <a:endParaRPr lang="en-US"/>
          </a:p>
        </p:txBody>
      </p:sp>
      <p:sp>
        <p:nvSpPr>
          <p:cNvPr id="5" name="Date Placeholder 4">
            <a:extLst>
              <a:ext uri="{FF2B5EF4-FFF2-40B4-BE49-F238E27FC236}">
                <a16:creationId xmlns:a16="http://schemas.microsoft.com/office/drawing/2014/main" id="{152D174D-BC23-4249-BECD-33B56CB64AC8}"/>
              </a:ext>
            </a:extLst>
          </p:cNvPr>
          <p:cNvSpPr>
            <a:spLocks noGrp="1"/>
          </p:cNvSpPr>
          <p:nvPr>
            <p:ph type="dt" idx="1"/>
          </p:nvPr>
        </p:nvSpPr>
        <p:spPr/>
        <p:txBody>
          <a:bodyPr/>
          <a:lstStyle/>
          <a:p>
            <a:fld id="{F6163C4A-3049-EF4C-861A-C7F1E847E403}" type="datetime1">
              <a:rPr lang="en-US" smtClean="0"/>
              <a:t>1/14/23</a:t>
            </a:fld>
            <a:endParaRPr lang="en-US"/>
          </a:p>
        </p:txBody>
      </p:sp>
      <p:sp>
        <p:nvSpPr>
          <p:cNvPr id="6" name="Footer Placeholder 5">
            <a:extLst>
              <a:ext uri="{FF2B5EF4-FFF2-40B4-BE49-F238E27FC236}">
                <a16:creationId xmlns:a16="http://schemas.microsoft.com/office/drawing/2014/main" id="{BB310C49-492C-F84A-B600-F1B993501293}"/>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133466546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r>
              <a:rPr lang="en-US" dirty="0"/>
              <a:t>Did anything I said make you want to start </a:t>
            </a:r>
            <a:r>
              <a:rPr lang="en-US"/>
              <a:t>throwing things at me?</a:t>
            </a:r>
          </a:p>
        </p:txBody>
      </p:sp>
      <p:sp>
        <p:nvSpPr>
          <p:cNvPr id="4" name="Slide Number Placeholder 3"/>
          <p:cNvSpPr>
            <a:spLocks noGrp="1"/>
          </p:cNvSpPr>
          <p:nvPr>
            <p:ph type="sldNum" sz="quarter" idx="5"/>
          </p:nvPr>
        </p:nvSpPr>
        <p:spPr/>
        <p:txBody>
          <a:bodyPr/>
          <a:lstStyle/>
          <a:p>
            <a:fld id="{90544B67-0DD2-B948-9053-1174A014E734}" type="slidenum">
              <a:rPr lang="en-US" smtClean="0"/>
              <a:t>106</a:t>
            </a:fld>
            <a:endParaRPr lang="en-US"/>
          </a:p>
        </p:txBody>
      </p:sp>
      <p:sp>
        <p:nvSpPr>
          <p:cNvPr id="5" name="Date Placeholder 4">
            <a:extLst>
              <a:ext uri="{FF2B5EF4-FFF2-40B4-BE49-F238E27FC236}">
                <a16:creationId xmlns:a16="http://schemas.microsoft.com/office/drawing/2014/main" id="{D12932BB-91F9-084F-B89F-34E0B8F22CB6}"/>
              </a:ext>
            </a:extLst>
          </p:cNvPr>
          <p:cNvSpPr>
            <a:spLocks noGrp="1"/>
          </p:cNvSpPr>
          <p:nvPr>
            <p:ph type="dt" idx="1"/>
          </p:nvPr>
        </p:nvSpPr>
        <p:spPr/>
        <p:txBody>
          <a:bodyPr/>
          <a:lstStyle/>
          <a:p>
            <a:fld id="{1E4E019C-A12D-8149-A6D8-25AD9B95E82F}" type="datetime1">
              <a:rPr lang="en-US" smtClean="0"/>
              <a:t>1/14/23</a:t>
            </a:fld>
            <a:endParaRPr lang="en-US"/>
          </a:p>
        </p:txBody>
      </p:sp>
      <p:sp>
        <p:nvSpPr>
          <p:cNvPr id="6" name="Footer Placeholder 5">
            <a:extLst>
              <a:ext uri="{FF2B5EF4-FFF2-40B4-BE49-F238E27FC236}">
                <a16:creationId xmlns:a16="http://schemas.microsoft.com/office/drawing/2014/main" id="{5F700E4D-0E71-654C-AC59-E84C987AAB00}"/>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403098593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473075"/>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544B67-0DD2-B948-9053-1174A014E734}" type="slidenum">
              <a:rPr lang="en-US" smtClean="0"/>
              <a:t>107</a:t>
            </a:fld>
            <a:endParaRPr lang="en-US"/>
          </a:p>
        </p:txBody>
      </p:sp>
      <p:sp>
        <p:nvSpPr>
          <p:cNvPr id="5" name="Date Placeholder 4">
            <a:extLst>
              <a:ext uri="{FF2B5EF4-FFF2-40B4-BE49-F238E27FC236}">
                <a16:creationId xmlns:a16="http://schemas.microsoft.com/office/drawing/2014/main" id="{B95CCC96-5609-764A-9F0F-8291C1C3C928}"/>
              </a:ext>
            </a:extLst>
          </p:cNvPr>
          <p:cNvSpPr>
            <a:spLocks noGrp="1"/>
          </p:cNvSpPr>
          <p:nvPr>
            <p:ph type="dt" idx="1"/>
          </p:nvPr>
        </p:nvSpPr>
        <p:spPr/>
        <p:txBody>
          <a:bodyPr/>
          <a:lstStyle/>
          <a:p>
            <a:fld id="{3F9028B3-6B1A-A84B-8F57-A1168A11EBD7}" type="datetime1">
              <a:rPr lang="en-US" smtClean="0"/>
              <a:t>1/14/23</a:t>
            </a:fld>
            <a:endParaRPr lang="en-US"/>
          </a:p>
        </p:txBody>
      </p:sp>
      <p:sp>
        <p:nvSpPr>
          <p:cNvPr id="6" name="Footer Placeholder 5">
            <a:extLst>
              <a:ext uri="{FF2B5EF4-FFF2-40B4-BE49-F238E27FC236}">
                <a16:creationId xmlns:a16="http://schemas.microsoft.com/office/drawing/2014/main" id="{84D2F6BE-C2BE-D84A-80D8-94732E68233D}"/>
              </a:ext>
            </a:extLst>
          </p:cNvPr>
          <p:cNvSpPr>
            <a:spLocks noGrp="1"/>
          </p:cNvSpPr>
          <p:nvPr>
            <p:ph type="ftr" sz="quarter" idx="4"/>
          </p:nvPr>
        </p:nvSpPr>
        <p:spPr/>
        <p:txBody>
          <a:bodyPr/>
          <a:lstStyle/>
          <a:p>
            <a:r>
              <a:rPr lang="en-US"/>
              <a:t>Fundamentals of IT for Posts</a:t>
            </a:r>
          </a:p>
        </p:txBody>
      </p:sp>
    </p:spTree>
    <p:extLst>
      <p:ext uri="{BB962C8B-B14F-4D97-AF65-F5344CB8AC3E}">
        <p14:creationId xmlns:p14="http://schemas.microsoft.com/office/powerpoint/2010/main" val="1338489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not good public relations anyhow.  Maverick and Goose thought it was though.  </a:t>
            </a:r>
          </a:p>
          <a:p>
            <a:endParaRPr lang="en-US" dirty="0"/>
          </a:p>
          <a:p>
            <a:r>
              <a:rPr lang="en-US" dirty="0"/>
              <a:t>One of the first items I researched when I started preparing for this class stated that</a:t>
            </a:r>
          </a:p>
          <a:p>
            <a:endParaRPr lang="en-US" dirty="0"/>
          </a:p>
          <a:p>
            <a:r>
              <a:rPr lang="en-US" dirty="0"/>
              <a:t>Public Relations is notoriously difficult to define.</a:t>
            </a:r>
          </a:p>
          <a:p>
            <a:endParaRPr lang="en-US" dirty="0"/>
          </a:p>
          <a:p>
            <a:r>
              <a:rPr lang="en-US" dirty="0"/>
              <a:t>Some say it is Managing Image, Spin, Blasting out News releases.  </a:t>
            </a:r>
          </a:p>
          <a:p>
            <a:endParaRPr lang="en-US" dirty="0"/>
          </a:p>
          <a:p>
            <a:r>
              <a:rPr lang="en-US" dirty="0"/>
              <a:t>Or is it Your story and a chance to tell it.   it is about relationships!</a:t>
            </a:r>
          </a:p>
          <a:p>
            <a:endParaRPr lang="en-US" dirty="0"/>
          </a:p>
          <a:p>
            <a:r>
              <a:rPr lang="en-US" dirty="0"/>
              <a:t>By the book definition… The Strategic Communication process that builds mutually beneficial relationships between organizations and their publics.</a:t>
            </a:r>
          </a:p>
          <a:p>
            <a:endParaRPr lang="en-US" dirty="0"/>
          </a:p>
          <a:p>
            <a:r>
              <a:rPr lang="en-US" dirty="0"/>
              <a:t>Yah.  Let's see if we can do a bit better than that.</a:t>
            </a:r>
          </a:p>
        </p:txBody>
      </p:sp>
      <p:sp>
        <p:nvSpPr>
          <p:cNvPr id="4" name="Date Placeholder 3"/>
          <p:cNvSpPr>
            <a:spLocks noGrp="1"/>
          </p:cNvSpPr>
          <p:nvPr>
            <p:ph type="dt" idx="1"/>
          </p:nvPr>
        </p:nvSpPr>
        <p:spPr/>
        <p:txBody>
          <a:bodyPr/>
          <a:lstStyle/>
          <a:p>
            <a:fld id="{99336090-4834-B849-9413-A3EAD5E8CA6D}" type="datetime1">
              <a:rPr lang="en-US" smtClean="0"/>
              <a:t>1/14/23</a:t>
            </a:fld>
            <a:endParaRPr lang="en-US"/>
          </a:p>
        </p:txBody>
      </p:sp>
      <p:sp>
        <p:nvSpPr>
          <p:cNvPr id="5" name="Footer Placeholder 4"/>
          <p:cNvSpPr>
            <a:spLocks noGrp="1"/>
          </p:cNvSpPr>
          <p:nvPr>
            <p:ph type="ftr" sz="quarter" idx="4"/>
          </p:nvPr>
        </p:nvSpPr>
        <p:spPr/>
        <p:txBody>
          <a:bodyPr/>
          <a:lstStyle/>
          <a:p>
            <a:r>
              <a:rPr lang="en-US"/>
              <a:t>Fundamentals of IT for Posts</a:t>
            </a:r>
          </a:p>
        </p:txBody>
      </p:sp>
      <p:sp>
        <p:nvSpPr>
          <p:cNvPr id="6" name="Slide Number Placeholder 5"/>
          <p:cNvSpPr>
            <a:spLocks noGrp="1"/>
          </p:cNvSpPr>
          <p:nvPr>
            <p:ph type="sldNum" sz="quarter" idx="5"/>
          </p:nvPr>
        </p:nvSpPr>
        <p:spPr/>
        <p:txBody>
          <a:bodyPr/>
          <a:lstStyle/>
          <a:p>
            <a:fld id="{90544B67-0DD2-B948-9053-1174A014E734}" type="slidenum">
              <a:rPr lang="en-US" smtClean="0"/>
              <a:t>9</a:t>
            </a:fld>
            <a:endParaRPr lang="en-US"/>
          </a:p>
        </p:txBody>
      </p:sp>
    </p:spTree>
    <p:extLst>
      <p:ext uri="{BB962C8B-B14F-4D97-AF65-F5344CB8AC3E}">
        <p14:creationId xmlns:p14="http://schemas.microsoft.com/office/powerpoint/2010/main" val="22634166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ACFCAF51-A4DF-8746-99A7-7B28364CB8EA}" type="datetime1">
              <a:rPr lang="en-US" smtClean="0"/>
              <a:t>1/14/23</a:t>
            </a:fld>
            <a:endParaRPr lang="en-US"/>
          </a:p>
        </p:txBody>
      </p:sp>
      <p:sp>
        <p:nvSpPr>
          <p:cNvPr id="5" name="Footer Placeholder 4"/>
          <p:cNvSpPr>
            <a:spLocks noGrp="1"/>
          </p:cNvSpPr>
          <p:nvPr>
            <p:ph type="ftr" sz="quarter" idx="11"/>
          </p:nvPr>
        </p:nvSpPr>
        <p:spPr/>
        <p:txBody>
          <a:bodyPr/>
          <a:lstStyle/>
          <a:p>
            <a:r>
              <a:rPr lang="en-US" dirty="0"/>
              <a:t>Public Relations Tool Kit - How To</a:t>
            </a:r>
          </a:p>
        </p:txBody>
      </p:sp>
      <p:sp>
        <p:nvSpPr>
          <p:cNvPr id="6" name="Slide Number Placeholder 5"/>
          <p:cNvSpPr>
            <a:spLocks noGrp="1"/>
          </p:cNvSpPr>
          <p:nvPr>
            <p:ph type="sldNum" sz="quarter" idx="12"/>
          </p:nvPr>
        </p:nvSpPr>
        <p:spPr/>
        <p:txBody>
          <a:bodyPr/>
          <a:lstStyle/>
          <a:p>
            <a:fld id="{48D05EAA-9491-8D4D-B63F-F34C7E66C610}" type="slidenum">
              <a:rPr lang="en-US" smtClean="0"/>
              <a:t>‹#›</a:t>
            </a:fld>
            <a:endParaRPr lang="en-US"/>
          </a:p>
        </p:txBody>
      </p:sp>
      <p:pic>
        <p:nvPicPr>
          <p:cNvPr id="8" name="Picture 7" descr="A picture containing cloth, dark&#10;&#10;Description automatically generated">
            <a:extLst>
              <a:ext uri="{FF2B5EF4-FFF2-40B4-BE49-F238E27FC236}">
                <a16:creationId xmlns:a16="http://schemas.microsoft.com/office/drawing/2014/main" id="{3A6A88C0-A131-3D4E-B31B-4D9926BB5756}"/>
              </a:ext>
            </a:extLst>
          </p:cNvPr>
          <p:cNvPicPr>
            <a:picLocks noChangeAspect="1"/>
          </p:cNvPicPr>
          <p:nvPr userDrawn="1"/>
        </p:nvPicPr>
        <p:blipFill>
          <a:blip r:embed="rId3"/>
          <a:stretch>
            <a:fillRect/>
          </a:stretch>
        </p:blipFill>
        <p:spPr>
          <a:xfrm>
            <a:off x="2501523" y="3752284"/>
            <a:ext cx="4140953" cy="3105716"/>
          </a:xfrm>
          <a:prstGeom prst="rect">
            <a:avLst/>
          </a:prstGeom>
        </p:spPr>
      </p:pic>
    </p:spTree>
    <p:extLst>
      <p:ext uri="{BB962C8B-B14F-4D97-AF65-F5344CB8AC3E}">
        <p14:creationId xmlns:p14="http://schemas.microsoft.com/office/powerpoint/2010/main" val="2660132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p:cNvSpPr>
            <a:spLocks noGrp="1"/>
          </p:cNvSpPr>
          <p:nvPr>
            <p:ph type="ftr" sz="quarter" idx="11"/>
          </p:nvPr>
        </p:nvSpPr>
        <p:spPr/>
        <p:txBody>
          <a:bodyPr/>
          <a:lstStyle/>
          <a:p>
            <a:r>
              <a:rPr lang="en-US" dirty="0"/>
              <a:t>Public Relations Tool Kit - How To</a:t>
            </a:r>
          </a:p>
        </p:txBody>
      </p:sp>
      <p:sp>
        <p:nvSpPr>
          <p:cNvPr id="6" name="Slide Number Placeholder 5"/>
          <p:cNvSpPr>
            <a:spLocks noGrp="1"/>
          </p:cNvSpPr>
          <p:nvPr>
            <p:ph type="sldNum" sz="quarter" idx="12"/>
          </p:nvPr>
        </p:nvSpPr>
        <p:spPr/>
        <p:txBody>
          <a:bodyPr/>
          <a:lstStyle/>
          <a:p>
            <a:fld id="{48D05EAA-9491-8D4D-B63F-F34C7E66C610}" type="slidenum">
              <a:rPr lang="en-US" smtClean="0"/>
              <a:t>‹#›</a:t>
            </a:fld>
            <a:endParaRPr lang="en-US" dirty="0"/>
          </a:p>
        </p:txBody>
      </p:sp>
    </p:spTree>
    <p:extLst>
      <p:ext uri="{BB962C8B-B14F-4D97-AF65-F5344CB8AC3E}">
        <p14:creationId xmlns:p14="http://schemas.microsoft.com/office/powerpoint/2010/main" val="3473942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ctr"/>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08F0BD-79C2-E040-93E4-C8FD8AE6863A}" type="datetime1">
              <a:rPr lang="en-US" smtClean="0"/>
              <a:t>1/14/23</a:t>
            </a:fld>
            <a:endParaRPr lang="en-US"/>
          </a:p>
        </p:txBody>
      </p:sp>
      <p:sp>
        <p:nvSpPr>
          <p:cNvPr id="5" name="Footer Placeholder 4"/>
          <p:cNvSpPr>
            <a:spLocks noGrp="1"/>
          </p:cNvSpPr>
          <p:nvPr>
            <p:ph type="ftr" sz="quarter" idx="11"/>
          </p:nvPr>
        </p:nvSpPr>
        <p:spPr/>
        <p:txBody>
          <a:bodyPr/>
          <a:lstStyle/>
          <a:p>
            <a:r>
              <a:rPr lang="en-US" dirty="0"/>
              <a:t>Public Relations Tool Kit - How To</a:t>
            </a:r>
          </a:p>
        </p:txBody>
      </p:sp>
      <p:sp>
        <p:nvSpPr>
          <p:cNvPr id="6" name="Slide Number Placeholder 5"/>
          <p:cNvSpPr>
            <a:spLocks noGrp="1"/>
          </p:cNvSpPr>
          <p:nvPr>
            <p:ph type="sldNum" sz="quarter" idx="12"/>
          </p:nvPr>
        </p:nvSpPr>
        <p:spPr/>
        <p:txBody>
          <a:bodyPr/>
          <a:lstStyle/>
          <a:p>
            <a:fld id="{48D05EAA-9491-8D4D-B63F-F34C7E66C610}" type="slidenum">
              <a:rPr lang="en-US" smtClean="0"/>
              <a:t>‹#›</a:t>
            </a:fld>
            <a:endParaRPr lang="en-US"/>
          </a:p>
        </p:txBody>
      </p:sp>
    </p:spTree>
    <p:extLst>
      <p:ext uri="{BB962C8B-B14F-4D97-AF65-F5344CB8AC3E}">
        <p14:creationId xmlns:p14="http://schemas.microsoft.com/office/powerpoint/2010/main" val="2845835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244437"/>
            <a:ext cx="3886200" cy="3932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244436"/>
            <a:ext cx="3886200" cy="3932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7DEC23-6360-EA45-B397-5D5D0E76F176}" type="datetime1">
              <a:rPr lang="en-US" smtClean="0"/>
              <a:t>1/14/23</a:t>
            </a:fld>
            <a:endParaRPr lang="en-US"/>
          </a:p>
        </p:txBody>
      </p:sp>
      <p:sp>
        <p:nvSpPr>
          <p:cNvPr id="6" name="Footer Placeholder 5"/>
          <p:cNvSpPr>
            <a:spLocks noGrp="1"/>
          </p:cNvSpPr>
          <p:nvPr>
            <p:ph type="ftr" sz="quarter" idx="11"/>
          </p:nvPr>
        </p:nvSpPr>
        <p:spPr/>
        <p:txBody>
          <a:bodyPr/>
          <a:lstStyle/>
          <a:p>
            <a:r>
              <a:rPr lang="en-US" dirty="0"/>
              <a:t>Public Relations Tool Kit - How To</a:t>
            </a:r>
          </a:p>
        </p:txBody>
      </p:sp>
      <p:sp>
        <p:nvSpPr>
          <p:cNvPr id="7" name="Slide Number Placeholder 6"/>
          <p:cNvSpPr>
            <a:spLocks noGrp="1"/>
          </p:cNvSpPr>
          <p:nvPr>
            <p:ph type="sldNum" sz="quarter" idx="12"/>
          </p:nvPr>
        </p:nvSpPr>
        <p:spPr/>
        <p:txBody>
          <a:bodyPr/>
          <a:lstStyle/>
          <a:p>
            <a:fld id="{48D05EAA-9491-8D4D-B63F-F34C7E66C610}" type="slidenum">
              <a:rPr lang="en-US" smtClean="0"/>
              <a:t>‹#›</a:t>
            </a:fld>
            <a:endParaRPr lang="en-US"/>
          </a:p>
        </p:txBody>
      </p:sp>
    </p:spTree>
    <p:extLst>
      <p:ext uri="{BB962C8B-B14F-4D97-AF65-F5344CB8AC3E}">
        <p14:creationId xmlns:p14="http://schemas.microsoft.com/office/powerpoint/2010/main" val="2454112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325564"/>
            <a:ext cx="7886700" cy="610349"/>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93591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759825"/>
            <a:ext cx="3868340" cy="342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93591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759825"/>
            <a:ext cx="3887391" cy="342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EBC941-C06C-B64D-8F0D-1E9B12B9C69A}" type="datetime1">
              <a:rPr lang="en-US" smtClean="0"/>
              <a:t>1/14/23</a:t>
            </a:fld>
            <a:endParaRPr lang="en-US"/>
          </a:p>
        </p:txBody>
      </p:sp>
      <p:sp>
        <p:nvSpPr>
          <p:cNvPr id="8" name="Footer Placeholder 7"/>
          <p:cNvSpPr>
            <a:spLocks noGrp="1"/>
          </p:cNvSpPr>
          <p:nvPr>
            <p:ph type="ftr" sz="quarter" idx="11"/>
          </p:nvPr>
        </p:nvSpPr>
        <p:spPr/>
        <p:txBody>
          <a:bodyPr/>
          <a:lstStyle/>
          <a:p>
            <a:r>
              <a:rPr lang="en-US" dirty="0"/>
              <a:t>Public Relations Tool Kit - How To</a:t>
            </a:r>
          </a:p>
        </p:txBody>
      </p:sp>
      <p:sp>
        <p:nvSpPr>
          <p:cNvPr id="9" name="Slide Number Placeholder 8"/>
          <p:cNvSpPr>
            <a:spLocks noGrp="1"/>
          </p:cNvSpPr>
          <p:nvPr>
            <p:ph type="sldNum" sz="quarter" idx="12"/>
          </p:nvPr>
        </p:nvSpPr>
        <p:spPr/>
        <p:txBody>
          <a:bodyPr/>
          <a:lstStyle/>
          <a:p>
            <a:fld id="{48D05EAA-9491-8D4D-B63F-F34C7E66C610}" type="slidenum">
              <a:rPr lang="en-US" smtClean="0"/>
              <a:t>‹#›</a:t>
            </a:fld>
            <a:endParaRPr lang="en-US"/>
          </a:p>
        </p:txBody>
      </p:sp>
    </p:spTree>
    <p:extLst>
      <p:ext uri="{BB962C8B-B14F-4D97-AF65-F5344CB8AC3E}">
        <p14:creationId xmlns:p14="http://schemas.microsoft.com/office/powerpoint/2010/main" val="3956190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06B2D2-C9B7-BB40-92B5-283EE88AEB21}" type="datetime1">
              <a:rPr lang="en-US" smtClean="0"/>
              <a:t>1/14/23</a:t>
            </a:fld>
            <a:endParaRPr lang="en-US"/>
          </a:p>
        </p:txBody>
      </p:sp>
      <p:sp>
        <p:nvSpPr>
          <p:cNvPr id="4" name="Footer Placeholder 3"/>
          <p:cNvSpPr>
            <a:spLocks noGrp="1"/>
          </p:cNvSpPr>
          <p:nvPr>
            <p:ph type="ftr" sz="quarter" idx="11"/>
          </p:nvPr>
        </p:nvSpPr>
        <p:spPr/>
        <p:txBody>
          <a:bodyPr/>
          <a:lstStyle/>
          <a:p>
            <a:r>
              <a:rPr lang="en-US" dirty="0"/>
              <a:t>Public Relations Tool Kit - How To</a:t>
            </a:r>
          </a:p>
        </p:txBody>
      </p:sp>
      <p:sp>
        <p:nvSpPr>
          <p:cNvPr id="5" name="Slide Number Placeholder 4"/>
          <p:cNvSpPr>
            <a:spLocks noGrp="1"/>
          </p:cNvSpPr>
          <p:nvPr>
            <p:ph type="sldNum" sz="quarter" idx="12"/>
          </p:nvPr>
        </p:nvSpPr>
        <p:spPr/>
        <p:txBody>
          <a:bodyPr/>
          <a:lstStyle/>
          <a:p>
            <a:fld id="{48D05EAA-9491-8D4D-B63F-F34C7E66C610}" type="slidenum">
              <a:rPr lang="en-US" smtClean="0"/>
              <a:t>‹#›</a:t>
            </a:fld>
            <a:endParaRPr lang="en-US"/>
          </a:p>
        </p:txBody>
      </p:sp>
    </p:spTree>
    <p:extLst>
      <p:ext uri="{BB962C8B-B14F-4D97-AF65-F5344CB8AC3E}">
        <p14:creationId xmlns:p14="http://schemas.microsoft.com/office/powerpoint/2010/main" val="3997836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78C1A9-E495-CF4E-BDB6-58EE6587CDC5}" type="datetime1">
              <a:rPr lang="en-US" smtClean="0"/>
              <a:t>1/14/23</a:t>
            </a:fld>
            <a:endParaRPr lang="en-US"/>
          </a:p>
        </p:txBody>
      </p:sp>
      <p:sp>
        <p:nvSpPr>
          <p:cNvPr id="3" name="Footer Placeholder 2"/>
          <p:cNvSpPr>
            <a:spLocks noGrp="1"/>
          </p:cNvSpPr>
          <p:nvPr>
            <p:ph type="ftr" sz="quarter" idx="11"/>
          </p:nvPr>
        </p:nvSpPr>
        <p:spPr/>
        <p:txBody>
          <a:bodyPr/>
          <a:lstStyle/>
          <a:p>
            <a:r>
              <a:rPr lang="en-US" dirty="0"/>
              <a:t>Public Relations Tool Kit - How To</a:t>
            </a:r>
          </a:p>
        </p:txBody>
      </p:sp>
      <p:sp>
        <p:nvSpPr>
          <p:cNvPr id="4" name="Slide Number Placeholder 3"/>
          <p:cNvSpPr>
            <a:spLocks noGrp="1"/>
          </p:cNvSpPr>
          <p:nvPr>
            <p:ph type="sldNum" sz="quarter" idx="12"/>
          </p:nvPr>
        </p:nvSpPr>
        <p:spPr/>
        <p:txBody>
          <a:bodyPr/>
          <a:lstStyle/>
          <a:p>
            <a:fld id="{48D05EAA-9491-8D4D-B63F-F34C7E66C610}" type="slidenum">
              <a:rPr lang="en-US" smtClean="0"/>
              <a:t>‹#›</a:t>
            </a:fld>
            <a:endParaRPr lang="en-US"/>
          </a:p>
        </p:txBody>
      </p:sp>
    </p:spTree>
    <p:extLst>
      <p:ext uri="{BB962C8B-B14F-4D97-AF65-F5344CB8AC3E}">
        <p14:creationId xmlns:p14="http://schemas.microsoft.com/office/powerpoint/2010/main" val="4230590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271846"/>
            <a:ext cx="2949178" cy="1230285"/>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271846"/>
            <a:ext cx="4629150" cy="45892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02131"/>
            <a:ext cx="2949178" cy="33668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CEBF00-FF81-F247-86DE-04AAC2504F84}" type="datetime1">
              <a:rPr lang="en-US" smtClean="0"/>
              <a:t>1/14/23</a:t>
            </a:fld>
            <a:endParaRPr lang="en-US"/>
          </a:p>
        </p:txBody>
      </p:sp>
      <p:sp>
        <p:nvSpPr>
          <p:cNvPr id="6" name="Footer Placeholder 5"/>
          <p:cNvSpPr>
            <a:spLocks noGrp="1"/>
          </p:cNvSpPr>
          <p:nvPr>
            <p:ph type="ftr" sz="quarter" idx="11"/>
          </p:nvPr>
        </p:nvSpPr>
        <p:spPr/>
        <p:txBody>
          <a:bodyPr/>
          <a:lstStyle/>
          <a:p>
            <a:r>
              <a:rPr lang="en-US" dirty="0"/>
              <a:t>Public Relations Tool Kit - How To</a:t>
            </a:r>
          </a:p>
        </p:txBody>
      </p:sp>
      <p:sp>
        <p:nvSpPr>
          <p:cNvPr id="7" name="Slide Number Placeholder 6"/>
          <p:cNvSpPr>
            <a:spLocks noGrp="1"/>
          </p:cNvSpPr>
          <p:nvPr>
            <p:ph type="sldNum" sz="quarter" idx="12"/>
          </p:nvPr>
        </p:nvSpPr>
        <p:spPr/>
        <p:txBody>
          <a:bodyPr/>
          <a:lstStyle/>
          <a:p>
            <a:fld id="{48D05EAA-9491-8D4D-B63F-F34C7E66C610}" type="slidenum">
              <a:rPr lang="en-US" smtClean="0"/>
              <a:t>‹#›</a:t>
            </a:fld>
            <a:endParaRPr lang="en-US"/>
          </a:p>
        </p:txBody>
      </p:sp>
    </p:spTree>
    <p:extLst>
      <p:ext uri="{BB962C8B-B14F-4D97-AF65-F5344CB8AC3E}">
        <p14:creationId xmlns:p14="http://schemas.microsoft.com/office/powerpoint/2010/main" val="3172561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246908"/>
            <a:ext cx="2949178" cy="140196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246908"/>
            <a:ext cx="4629150" cy="49460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48874"/>
            <a:ext cx="2949178" cy="35441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3611B5-309A-4040-8533-DC7AA86441A2}" type="datetime1">
              <a:rPr lang="en-US" smtClean="0"/>
              <a:t>1/14/23</a:t>
            </a:fld>
            <a:endParaRPr lang="en-US"/>
          </a:p>
        </p:txBody>
      </p:sp>
      <p:sp>
        <p:nvSpPr>
          <p:cNvPr id="6" name="Footer Placeholder 5"/>
          <p:cNvSpPr>
            <a:spLocks noGrp="1"/>
          </p:cNvSpPr>
          <p:nvPr>
            <p:ph type="ftr" sz="quarter" idx="11"/>
          </p:nvPr>
        </p:nvSpPr>
        <p:spPr/>
        <p:txBody>
          <a:bodyPr/>
          <a:lstStyle/>
          <a:p>
            <a:r>
              <a:rPr lang="en-US" dirty="0"/>
              <a:t>Public Relations Tool Kit - How To</a:t>
            </a:r>
          </a:p>
        </p:txBody>
      </p:sp>
      <p:sp>
        <p:nvSpPr>
          <p:cNvPr id="7" name="Slide Number Placeholder 6"/>
          <p:cNvSpPr>
            <a:spLocks noGrp="1"/>
          </p:cNvSpPr>
          <p:nvPr>
            <p:ph type="sldNum" sz="quarter" idx="12"/>
          </p:nvPr>
        </p:nvSpPr>
        <p:spPr/>
        <p:txBody>
          <a:bodyPr/>
          <a:lstStyle/>
          <a:p>
            <a:fld id="{48D05EAA-9491-8D4D-B63F-F34C7E66C610}" type="slidenum">
              <a:rPr lang="en-US" smtClean="0"/>
              <a:t>‹#›</a:t>
            </a:fld>
            <a:endParaRPr lang="en-US"/>
          </a:p>
        </p:txBody>
      </p:sp>
    </p:spTree>
    <p:extLst>
      <p:ext uri="{BB962C8B-B14F-4D97-AF65-F5344CB8AC3E}">
        <p14:creationId xmlns:p14="http://schemas.microsoft.com/office/powerpoint/2010/main" val="1380414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71847"/>
            <a:ext cx="7886700" cy="8811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244437"/>
            <a:ext cx="7886700" cy="3932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0821C3-9B16-2E4E-ABA6-C98C91C4B4D8}" type="datetime1">
              <a:rPr lang="en-US" smtClean="0"/>
              <a:t>1/14/23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Public Relations Tool Kit - How To</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D05EAA-9491-8D4D-B63F-F34C7E66C610}" type="slidenum">
              <a:rPr lang="en-US" smtClean="0"/>
              <a:t>‹#›</a:t>
            </a:fld>
            <a:endParaRPr lang="en-US"/>
          </a:p>
        </p:txBody>
      </p:sp>
    </p:spTree>
    <p:extLst>
      <p:ext uri="{BB962C8B-B14F-4D97-AF65-F5344CB8AC3E}">
        <p14:creationId xmlns:p14="http://schemas.microsoft.com/office/powerpoint/2010/main" val="3909468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hyperlink" Target="https://www.facebook.com/groups/292926491744803"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hyperlink" Target="https://www.legion.org/talma" TargetMode="Externa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ilegion.org/post-resource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customXml" Target="../ink/ink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0.png"/><Relationship Id="rId11" Type="http://schemas.openxmlformats.org/officeDocument/2006/relationships/image" Target="../media/image7.png"/><Relationship Id="rId5" Type="http://schemas.openxmlformats.org/officeDocument/2006/relationships/customXml" Target="../ink/ink1.xml"/><Relationship Id="rId10" Type="http://schemas.openxmlformats.org/officeDocument/2006/relationships/image" Target="../media/image6.png"/><Relationship Id="rId4" Type="http://schemas.openxmlformats.org/officeDocument/2006/relationships/notesSlide" Target="../notesSlides/notesSlide30.xml"/><Relationship Id="rId9" Type="http://schemas.openxmlformats.org/officeDocument/2006/relationships/customXml" Target="../ink/ink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69861899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legion.org/training/training-tuesday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wilegion.org/public-relations-kit/"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www.legion.org/media/255393/how-use-legion&#8217;s-pr-toolkit"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hyperlink" Target="https://www.legion.org/emble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ww.legion.org/training/training-tuesdays"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hyperlink" Target="http://www.legiontown.org/" TargetMode="External"/><Relationship Id="rId3" Type="http://schemas.openxmlformats.org/officeDocument/2006/relationships/hyperlink" Target="https://www.legion.org/publications/160968/public-relations-toolkit" TargetMode="External"/><Relationship Id="rId7" Type="http://schemas.openxmlformats.org/officeDocument/2006/relationships/hyperlink" Target="https://www.legion.org/training/training-tuesday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www.legion.org/sites/legion.org/files/legion/publications/Legion-Publication-Style-Guide.pdf" TargetMode="External"/><Relationship Id="rId5" Type="http://schemas.openxmlformats.org/officeDocument/2006/relationships/hyperlink" Target="https://www.legion.org/media/255393/how-use-legion&#8217;s-pr-toolkit" TargetMode="External"/><Relationship Id="rId4" Type="http://schemas.openxmlformats.org/officeDocument/2006/relationships/hyperlink" Target="mailto:PublicRelationsMailbox@legion.org"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hyperlink" Target="http://www.legiontown.org/"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groovypost.com/howto/9-facebook-security-settings-you-should-fix-right-now/"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smartblogger.com/social-media-sites/"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FEA2F-3607-8146-BE95-E1862A5644F9}"/>
              </a:ext>
            </a:extLst>
          </p:cNvPr>
          <p:cNvSpPr>
            <a:spLocks noGrp="1"/>
          </p:cNvSpPr>
          <p:nvPr>
            <p:ph type="ctrTitle"/>
          </p:nvPr>
        </p:nvSpPr>
        <p:spPr>
          <a:xfrm>
            <a:off x="685799" y="1619573"/>
            <a:ext cx="8013357" cy="1809427"/>
          </a:xfrm>
        </p:spPr>
        <p:txBody>
          <a:bodyPr anchor="ctr">
            <a:normAutofit fontScale="90000"/>
          </a:bodyPr>
          <a:lstStyle/>
          <a:p>
            <a:r>
              <a:rPr lang="en-US" sz="4800" dirty="0">
                <a:latin typeface="Cinzel" pitchFamily="2" charset="77"/>
              </a:rPr>
              <a:t>Public Relations Tool Kit</a:t>
            </a:r>
            <a:br>
              <a:rPr lang="en-US" sz="4800" dirty="0">
                <a:latin typeface="Cinzel" pitchFamily="2" charset="77"/>
              </a:rPr>
            </a:br>
            <a:r>
              <a:rPr lang="en-US" sz="4800" dirty="0">
                <a:latin typeface="Cinzel" pitchFamily="2" charset="77"/>
              </a:rPr>
              <a:t>How To</a:t>
            </a:r>
          </a:p>
        </p:txBody>
      </p:sp>
      <p:sp>
        <p:nvSpPr>
          <p:cNvPr id="3" name="Date Placeholder 2">
            <a:extLst>
              <a:ext uri="{FF2B5EF4-FFF2-40B4-BE49-F238E27FC236}">
                <a16:creationId xmlns:a16="http://schemas.microsoft.com/office/drawing/2014/main" id="{B2D15D14-6AD6-2A42-9DAA-36B7CCAD360C}"/>
              </a:ext>
            </a:extLst>
          </p:cNvPr>
          <p:cNvSpPr>
            <a:spLocks noGrp="1"/>
          </p:cNvSpPr>
          <p:nvPr>
            <p:ph type="dt" sz="half" idx="10"/>
          </p:nvPr>
        </p:nvSpPr>
        <p:spPr/>
        <p:txBody>
          <a:bodyPr/>
          <a:lstStyle/>
          <a:p>
            <a:fld id="{87E2DC54-03EB-DB49-B50C-C78569410582}" type="datetime1">
              <a:rPr lang="en-US" smtClean="0"/>
              <a:t>1/14/23</a:t>
            </a:fld>
            <a:endParaRPr lang="en-US"/>
          </a:p>
        </p:txBody>
      </p:sp>
      <p:sp>
        <p:nvSpPr>
          <p:cNvPr id="4" name="Footer Placeholder 3">
            <a:extLst>
              <a:ext uri="{FF2B5EF4-FFF2-40B4-BE49-F238E27FC236}">
                <a16:creationId xmlns:a16="http://schemas.microsoft.com/office/drawing/2014/main" id="{EC9AEAE6-626D-3540-9E6A-6329A27A1DFA}"/>
              </a:ext>
            </a:extLst>
          </p:cNvPr>
          <p:cNvSpPr>
            <a:spLocks noGrp="1"/>
          </p:cNvSpPr>
          <p:nvPr>
            <p:ph type="ftr" sz="quarter" idx="11"/>
          </p:nvPr>
        </p:nvSpPr>
        <p:spPr/>
        <p:txBody>
          <a:bodyPr/>
          <a:lstStyle/>
          <a:p>
            <a:r>
              <a:rPr lang="en-US" dirty="0"/>
              <a:t>Public Relations Tool Kit - How To</a:t>
            </a:r>
          </a:p>
        </p:txBody>
      </p:sp>
      <p:sp>
        <p:nvSpPr>
          <p:cNvPr id="5" name="Slide Number Placeholder 4">
            <a:extLst>
              <a:ext uri="{FF2B5EF4-FFF2-40B4-BE49-F238E27FC236}">
                <a16:creationId xmlns:a16="http://schemas.microsoft.com/office/drawing/2014/main" id="{98116888-3894-014D-A8B5-13AFDC015559}"/>
              </a:ext>
            </a:extLst>
          </p:cNvPr>
          <p:cNvSpPr>
            <a:spLocks noGrp="1"/>
          </p:cNvSpPr>
          <p:nvPr>
            <p:ph type="sldNum" sz="quarter" idx="12"/>
          </p:nvPr>
        </p:nvSpPr>
        <p:spPr/>
        <p:txBody>
          <a:bodyPr/>
          <a:lstStyle/>
          <a:p>
            <a:fld id="{48D05EAA-9491-8D4D-B63F-F34C7E66C610}" type="slidenum">
              <a:rPr lang="en-US" smtClean="0"/>
              <a:t>1</a:t>
            </a:fld>
            <a:endParaRPr lang="en-US"/>
          </a:p>
        </p:txBody>
      </p:sp>
    </p:spTree>
    <p:extLst>
      <p:ext uri="{BB962C8B-B14F-4D97-AF65-F5344CB8AC3E}">
        <p14:creationId xmlns:p14="http://schemas.microsoft.com/office/powerpoint/2010/main" val="203085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62939DF-A220-3A69-0BBF-9E22076E9413}"/>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3E3A9B96-3D16-B118-44D2-79DCACE0626C}"/>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AD2BE49A-B2A3-904C-45C2-95306040B392}"/>
              </a:ext>
            </a:extLst>
          </p:cNvPr>
          <p:cNvSpPr>
            <a:spLocks noGrp="1"/>
          </p:cNvSpPr>
          <p:nvPr>
            <p:ph type="sldNum" sz="quarter" idx="12"/>
          </p:nvPr>
        </p:nvSpPr>
        <p:spPr/>
        <p:txBody>
          <a:bodyPr/>
          <a:lstStyle/>
          <a:p>
            <a:fld id="{48D05EAA-9491-8D4D-B63F-F34C7E66C610}" type="slidenum">
              <a:rPr lang="en-US" smtClean="0"/>
              <a:t>10</a:t>
            </a:fld>
            <a:endParaRPr lang="en-US" dirty="0"/>
          </a:p>
        </p:txBody>
      </p:sp>
      <p:sp>
        <p:nvSpPr>
          <p:cNvPr id="8" name="Title 1">
            <a:extLst>
              <a:ext uri="{FF2B5EF4-FFF2-40B4-BE49-F238E27FC236}">
                <a16:creationId xmlns:a16="http://schemas.microsoft.com/office/drawing/2014/main" id="{A5F28A18-140B-35C0-A8AF-0570725A272A}"/>
              </a:ext>
            </a:extLst>
          </p:cNvPr>
          <p:cNvSpPr>
            <a:spLocks noGrp="1"/>
          </p:cNvSpPr>
          <p:nvPr>
            <p:ph idx="1"/>
          </p:nvPr>
        </p:nvSpPr>
        <p:spPr>
          <a:xfrm>
            <a:off x="628650" y="1393825"/>
            <a:ext cx="7886700" cy="4783138"/>
          </a:xfrm>
        </p:spPr>
        <p:txBody>
          <a:bodyPr anchor="ctr">
            <a:normAutofit/>
          </a:bodyPr>
          <a:lstStyle/>
          <a:p>
            <a:pPr marL="0" indent="0" algn="ctr">
              <a:buNone/>
            </a:pPr>
            <a:r>
              <a:rPr lang="en-US" sz="5400" dirty="0"/>
              <a:t>Public relations (PR) is a critical function for organizations of all sizes and industries.</a:t>
            </a:r>
          </a:p>
        </p:txBody>
      </p:sp>
    </p:spTree>
    <p:extLst>
      <p:ext uri="{BB962C8B-B14F-4D97-AF65-F5344CB8AC3E}">
        <p14:creationId xmlns:p14="http://schemas.microsoft.com/office/powerpoint/2010/main" val="6765062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3A73-766F-5D49-AFB5-4B154E7917A8}"/>
              </a:ext>
            </a:extLst>
          </p:cNvPr>
          <p:cNvSpPr>
            <a:spLocks noGrp="1"/>
          </p:cNvSpPr>
          <p:nvPr>
            <p:ph type="title"/>
          </p:nvPr>
        </p:nvSpPr>
        <p:spPr/>
        <p:txBody>
          <a:bodyPr/>
          <a:lstStyle/>
          <a:p>
            <a:r>
              <a:rPr lang="en-US" dirty="0"/>
              <a:t>Final Thoughts on Social Media</a:t>
            </a:r>
          </a:p>
        </p:txBody>
      </p:sp>
      <p:sp>
        <p:nvSpPr>
          <p:cNvPr id="3" name="Content Placeholder 2">
            <a:extLst>
              <a:ext uri="{FF2B5EF4-FFF2-40B4-BE49-F238E27FC236}">
                <a16:creationId xmlns:a16="http://schemas.microsoft.com/office/drawing/2014/main" id="{D909DFBE-014D-6B4B-B348-F56027012DA0}"/>
              </a:ext>
            </a:extLst>
          </p:cNvPr>
          <p:cNvSpPr>
            <a:spLocks noGrp="1"/>
          </p:cNvSpPr>
          <p:nvPr>
            <p:ph idx="1"/>
          </p:nvPr>
        </p:nvSpPr>
        <p:spPr/>
        <p:txBody>
          <a:bodyPr>
            <a:normAutofit/>
          </a:bodyPr>
          <a:lstStyle/>
          <a:p>
            <a:r>
              <a:rPr lang="en-US" sz="3200" dirty="0"/>
              <a:t>When to leave people behind and move into the future???</a:t>
            </a:r>
          </a:p>
          <a:p>
            <a:pPr marL="0" indent="0">
              <a:buNone/>
            </a:pPr>
            <a:endParaRPr lang="en-US" sz="3200" dirty="0"/>
          </a:p>
          <a:p>
            <a:pPr marL="0" indent="0" algn="ctr">
              <a:buNone/>
            </a:pPr>
            <a:r>
              <a:rPr lang="en-US" sz="4400" dirty="0"/>
              <a:t>The right answer is NEVER!</a:t>
            </a:r>
          </a:p>
        </p:txBody>
      </p:sp>
      <p:sp>
        <p:nvSpPr>
          <p:cNvPr id="4" name="Date Placeholder 3">
            <a:extLst>
              <a:ext uri="{FF2B5EF4-FFF2-40B4-BE49-F238E27FC236}">
                <a16:creationId xmlns:a16="http://schemas.microsoft.com/office/drawing/2014/main" id="{ECD68E5C-3B6D-8F41-9667-F03B2ADFE72F}"/>
              </a:ext>
            </a:extLst>
          </p:cNvPr>
          <p:cNvSpPr>
            <a:spLocks noGrp="1"/>
          </p:cNvSpPr>
          <p:nvPr>
            <p:ph type="dt" sz="half" idx="10"/>
          </p:nvPr>
        </p:nvSpPr>
        <p:spPr/>
        <p:txBody>
          <a:bodyPr/>
          <a:lstStyle/>
          <a:p>
            <a:fld id="{D7B07BCC-8E3F-E14B-A2B4-3F4630B50E52}" type="datetime1">
              <a:rPr lang="en-US" smtClean="0"/>
              <a:t>1/14/23</a:t>
            </a:fld>
            <a:endParaRPr lang="en-US" dirty="0"/>
          </a:p>
        </p:txBody>
      </p:sp>
      <p:sp>
        <p:nvSpPr>
          <p:cNvPr id="5" name="Footer Placeholder 4">
            <a:extLst>
              <a:ext uri="{FF2B5EF4-FFF2-40B4-BE49-F238E27FC236}">
                <a16:creationId xmlns:a16="http://schemas.microsoft.com/office/drawing/2014/main" id="{BB7E827D-20BC-7F44-B2F2-DBE5C22E947D}"/>
              </a:ext>
            </a:extLst>
          </p:cNvPr>
          <p:cNvSpPr>
            <a:spLocks noGrp="1"/>
          </p:cNvSpPr>
          <p:nvPr>
            <p:ph type="ftr" sz="quarter" idx="11"/>
          </p:nvPr>
        </p:nvSpPr>
        <p:spPr/>
        <p:txBody>
          <a:bodyPr/>
          <a:lstStyle/>
          <a:p>
            <a:r>
              <a:rPr lang="en-US"/>
              <a:t>Fundamentals of IT for Posts</a:t>
            </a:r>
            <a:endParaRPr lang="en-US" dirty="0"/>
          </a:p>
        </p:txBody>
      </p:sp>
      <p:sp>
        <p:nvSpPr>
          <p:cNvPr id="6" name="Slide Number Placeholder 5">
            <a:extLst>
              <a:ext uri="{FF2B5EF4-FFF2-40B4-BE49-F238E27FC236}">
                <a16:creationId xmlns:a16="http://schemas.microsoft.com/office/drawing/2014/main" id="{E78D0AFC-75E1-5749-AEB5-B0BBAF899292}"/>
              </a:ext>
            </a:extLst>
          </p:cNvPr>
          <p:cNvSpPr>
            <a:spLocks noGrp="1"/>
          </p:cNvSpPr>
          <p:nvPr>
            <p:ph type="sldNum" sz="quarter" idx="12"/>
          </p:nvPr>
        </p:nvSpPr>
        <p:spPr/>
        <p:txBody>
          <a:bodyPr/>
          <a:lstStyle/>
          <a:p>
            <a:fld id="{48D05EAA-9491-8D4D-B63F-F34C7E66C610}" type="slidenum">
              <a:rPr lang="en-US" smtClean="0"/>
              <a:t>100</a:t>
            </a:fld>
            <a:endParaRPr lang="en-US" dirty="0"/>
          </a:p>
        </p:txBody>
      </p:sp>
    </p:spTree>
    <p:extLst>
      <p:ext uri="{BB962C8B-B14F-4D97-AF65-F5344CB8AC3E}">
        <p14:creationId xmlns:p14="http://schemas.microsoft.com/office/powerpoint/2010/main" val="19037098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3A73-766F-5D49-AFB5-4B154E7917A8}"/>
              </a:ext>
            </a:extLst>
          </p:cNvPr>
          <p:cNvSpPr>
            <a:spLocks noGrp="1"/>
          </p:cNvSpPr>
          <p:nvPr>
            <p:ph type="title"/>
          </p:nvPr>
        </p:nvSpPr>
        <p:spPr/>
        <p:txBody>
          <a:bodyPr/>
          <a:lstStyle/>
          <a:p>
            <a:r>
              <a:rPr lang="en-US" dirty="0"/>
              <a:t>Final Thoughts on Social Media</a:t>
            </a:r>
          </a:p>
        </p:txBody>
      </p:sp>
      <p:sp>
        <p:nvSpPr>
          <p:cNvPr id="3" name="Content Placeholder 2">
            <a:extLst>
              <a:ext uri="{FF2B5EF4-FFF2-40B4-BE49-F238E27FC236}">
                <a16:creationId xmlns:a16="http://schemas.microsoft.com/office/drawing/2014/main" id="{D909DFBE-014D-6B4B-B348-F56027012DA0}"/>
              </a:ext>
            </a:extLst>
          </p:cNvPr>
          <p:cNvSpPr>
            <a:spLocks noGrp="1"/>
          </p:cNvSpPr>
          <p:nvPr>
            <p:ph idx="1"/>
          </p:nvPr>
        </p:nvSpPr>
        <p:spPr/>
        <p:txBody>
          <a:bodyPr>
            <a:normAutofit fontScale="92500" lnSpcReduction="20000"/>
          </a:bodyPr>
          <a:lstStyle/>
          <a:p>
            <a:r>
              <a:rPr lang="en-US" sz="3200" dirty="0"/>
              <a:t>Getting people internet active</a:t>
            </a:r>
          </a:p>
          <a:p>
            <a:pPr lvl="1"/>
            <a:r>
              <a:rPr lang="en-US" sz="2800" dirty="0"/>
              <a:t>Have IT training (say before / after meetings) </a:t>
            </a:r>
          </a:p>
          <a:p>
            <a:pPr lvl="1"/>
            <a:r>
              <a:rPr lang="en-US" sz="2800" dirty="0"/>
              <a:t>Be setup to walk them through it</a:t>
            </a:r>
          </a:p>
          <a:p>
            <a:pPr lvl="1"/>
            <a:r>
              <a:rPr lang="en-US" sz="3000" dirty="0"/>
              <a:t>Adults learn better by seeing and doing.  </a:t>
            </a:r>
          </a:p>
          <a:p>
            <a:r>
              <a:rPr lang="en-US" sz="3200" dirty="0"/>
              <a:t>Inform people by any means that their membership is important </a:t>
            </a:r>
          </a:p>
          <a:p>
            <a:r>
              <a:rPr lang="en-US" sz="3200" dirty="0"/>
              <a:t>Being aware that what we do is a ticket to a future active member</a:t>
            </a:r>
          </a:p>
          <a:p>
            <a:pPr lvl="1"/>
            <a:r>
              <a:rPr lang="en-US" sz="2800" dirty="0"/>
              <a:t>Sooner or later, we’re going to do something that interest them!</a:t>
            </a:r>
          </a:p>
          <a:p>
            <a:endParaRPr lang="en-US" sz="3200" dirty="0"/>
          </a:p>
        </p:txBody>
      </p:sp>
      <p:sp>
        <p:nvSpPr>
          <p:cNvPr id="4" name="Date Placeholder 3">
            <a:extLst>
              <a:ext uri="{FF2B5EF4-FFF2-40B4-BE49-F238E27FC236}">
                <a16:creationId xmlns:a16="http://schemas.microsoft.com/office/drawing/2014/main" id="{F7E447D8-3212-D54A-80D1-F2A723D9A603}"/>
              </a:ext>
            </a:extLst>
          </p:cNvPr>
          <p:cNvSpPr>
            <a:spLocks noGrp="1"/>
          </p:cNvSpPr>
          <p:nvPr>
            <p:ph type="dt" sz="half" idx="10"/>
          </p:nvPr>
        </p:nvSpPr>
        <p:spPr/>
        <p:txBody>
          <a:bodyPr/>
          <a:lstStyle/>
          <a:p>
            <a:fld id="{37B4D6D4-D472-FD40-8B77-694579B98036}" type="datetime1">
              <a:rPr lang="en-US" smtClean="0"/>
              <a:t>1/14/23</a:t>
            </a:fld>
            <a:endParaRPr lang="en-US" dirty="0"/>
          </a:p>
        </p:txBody>
      </p:sp>
      <p:sp>
        <p:nvSpPr>
          <p:cNvPr id="5" name="Footer Placeholder 4">
            <a:extLst>
              <a:ext uri="{FF2B5EF4-FFF2-40B4-BE49-F238E27FC236}">
                <a16:creationId xmlns:a16="http://schemas.microsoft.com/office/drawing/2014/main" id="{6ADE8544-F759-8440-BFD4-B71202A64E55}"/>
              </a:ext>
            </a:extLst>
          </p:cNvPr>
          <p:cNvSpPr>
            <a:spLocks noGrp="1"/>
          </p:cNvSpPr>
          <p:nvPr>
            <p:ph type="ftr" sz="quarter" idx="11"/>
          </p:nvPr>
        </p:nvSpPr>
        <p:spPr/>
        <p:txBody>
          <a:bodyPr/>
          <a:lstStyle/>
          <a:p>
            <a:r>
              <a:rPr lang="en-US"/>
              <a:t>Fundamentals of IT for Posts</a:t>
            </a:r>
            <a:endParaRPr lang="en-US" dirty="0"/>
          </a:p>
        </p:txBody>
      </p:sp>
      <p:sp>
        <p:nvSpPr>
          <p:cNvPr id="6" name="Slide Number Placeholder 5">
            <a:extLst>
              <a:ext uri="{FF2B5EF4-FFF2-40B4-BE49-F238E27FC236}">
                <a16:creationId xmlns:a16="http://schemas.microsoft.com/office/drawing/2014/main" id="{ACFA8270-D5BC-7A48-A30C-F41FBB584210}"/>
              </a:ext>
            </a:extLst>
          </p:cNvPr>
          <p:cNvSpPr>
            <a:spLocks noGrp="1"/>
          </p:cNvSpPr>
          <p:nvPr>
            <p:ph type="sldNum" sz="quarter" idx="12"/>
          </p:nvPr>
        </p:nvSpPr>
        <p:spPr/>
        <p:txBody>
          <a:bodyPr/>
          <a:lstStyle/>
          <a:p>
            <a:fld id="{48D05EAA-9491-8D4D-B63F-F34C7E66C610}" type="slidenum">
              <a:rPr lang="en-US" smtClean="0"/>
              <a:t>101</a:t>
            </a:fld>
            <a:endParaRPr lang="en-US" dirty="0"/>
          </a:p>
        </p:txBody>
      </p:sp>
    </p:spTree>
    <p:extLst>
      <p:ext uri="{BB962C8B-B14F-4D97-AF65-F5344CB8AC3E}">
        <p14:creationId xmlns:p14="http://schemas.microsoft.com/office/powerpoint/2010/main" val="2939585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37492-D5BD-E94D-A2AC-2E514FF35631}"/>
              </a:ext>
            </a:extLst>
          </p:cNvPr>
          <p:cNvSpPr>
            <a:spLocks noGrp="1"/>
          </p:cNvSpPr>
          <p:nvPr>
            <p:ph type="ctrTitle"/>
          </p:nvPr>
        </p:nvSpPr>
        <p:spPr/>
        <p:txBody>
          <a:bodyPr/>
          <a:lstStyle/>
          <a:p>
            <a:pPr algn="ctr"/>
            <a:r>
              <a:rPr lang="en-US" dirty="0"/>
              <a:t>Where to Get Help</a:t>
            </a:r>
          </a:p>
        </p:txBody>
      </p:sp>
      <p:sp>
        <p:nvSpPr>
          <p:cNvPr id="4" name="Subtitle 3">
            <a:extLst>
              <a:ext uri="{FF2B5EF4-FFF2-40B4-BE49-F238E27FC236}">
                <a16:creationId xmlns:a16="http://schemas.microsoft.com/office/drawing/2014/main" id="{A4586377-990C-E846-B0CC-64AC26B8D560}"/>
              </a:ext>
            </a:extLst>
          </p:cNvPr>
          <p:cNvSpPr>
            <a:spLocks noGrp="1"/>
          </p:cNvSpPr>
          <p:nvPr>
            <p:ph type="subTitle" idx="1"/>
          </p:nvPr>
        </p:nvSpPr>
        <p:spPr/>
        <p:txBody>
          <a:bodyPr/>
          <a:lstStyle/>
          <a:p>
            <a:endParaRPr lang="en-US"/>
          </a:p>
        </p:txBody>
      </p:sp>
      <p:sp>
        <p:nvSpPr>
          <p:cNvPr id="3" name="Date Placeholder 2">
            <a:extLst>
              <a:ext uri="{FF2B5EF4-FFF2-40B4-BE49-F238E27FC236}">
                <a16:creationId xmlns:a16="http://schemas.microsoft.com/office/drawing/2014/main" id="{8AD9CD29-B591-1244-99AA-73C9449CFB80}"/>
              </a:ext>
            </a:extLst>
          </p:cNvPr>
          <p:cNvSpPr>
            <a:spLocks noGrp="1"/>
          </p:cNvSpPr>
          <p:nvPr>
            <p:ph type="dt" sz="half" idx="10"/>
          </p:nvPr>
        </p:nvSpPr>
        <p:spPr/>
        <p:txBody>
          <a:bodyPr/>
          <a:lstStyle/>
          <a:p>
            <a:fld id="{B3186DD7-4FA2-104A-9D80-E82316F113ED}" type="datetime1">
              <a:rPr lang="en-US" smtClean="0"/>
              <a:t>1/14/23</a:t>
            </a:fld>
            <a:endParaRPr lang="en-US"/>
          </a:p>
        </p:txBody>
      </p:sp>
      <p:sp>
        <p:nvSpPr>
          <p:cNvPr id="5" name="Footer Placeholder 4">
            <a:extLst>
              <a:ext uri="{FF2B5EF4-FFF2-40B4-BE49-F238E27FC236}">
                <a16:creationId xmlns:a16="http://schemas.microsoft.com/office/drawing/2014/main" id="{BD3B8814-EE58-E440-8E26-E23C18CB2BE3}"/>
              </a:ext>
            </a:extLst>
          </p:cNvPr>
          <p:cNvSpPr>
            <a:spLocks noGrp="1"/>
          </p:cNvSpPr>
          <p:nvPr>
            <p:ph type="ftr" sz="quarter" idx="11"/>
          </p:nvPr>
        </p:nvSpPr>
        <p:spPr/>
        <p:txBody>
          <a:bodyPr/>
          <a:lstStyle/>
          <a:p>
            <a:r>
              <a:rPr lang="en-US" dirty="0"/>
              <a:t>Public Relations Tool Kit - How To</a:t>
            </a:r>
          </a:p>
        </p:txBody>
      </p:sp>
      <p:sp>
        <p:nvSpPr>
          <p:cNvPr id="6" name="Slide Number Placeholder 5">
            <a:extLst>
              <a:ext uri="{FF2B5EF4-FFF2-40B4-BE49-F238E27FC236}">
                <a16:creationId xmlns:a16="http://schemas.microsoft.com/office/drawing/2014/main" id="{4EEB046E-8C8F-4343-8E62-E51A4819C980}"/>
              </a:ext>
            </a:extLst>
          </p:cNvPr>
          <p:cNvSpPr>
            <a:spLocks noGrp="1"/>
          </p:cNvSpPr>
          <p:nvPr>
            <p:ph type="sldNum" sz="quarter" idx="12"/>
          </p:nvPr>
        </p:nvSpPr>
        <p:spPr/>
        <p:txBody>
          <a:bodyPr/>
          <a:lstStyle/>
          <a:p>
            <a:fld id="{48D05EAA-9491-8D4D-B63F-F34C7E66C610}" type="slidenum">
              <a:rPr lang="en-US" smtClean="0"/>
              <a:t>102</a:t>
            </a:fld>
            <a:endParaRPr lang="en-US"/>
          </a:p>
        </p:txBody>
      </p:sp>
    </p:spTree>
    <p:extLst>
      <p:ext uri="{BB962C8B-B14F-4D97-AF65-F5344CB8AC3E}">
        <p14:creationId xmlns:p14="http://schemas.microsoft.com/office/powerpoint/2010/main" val="38771340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7F2C5-B0E9-434F-B87C-97FD96159426}"/>
              </a:ext>
            </a:extLst>
          </p:cNvPr>
          <p:cNvSpPr>
            <a:spLocks noGrp="1"/>
          </p:cNvSpPr>
          <p:nvPr>
            <p:ph type="title"/>
          </p:nvPr>
        </p:nvSpPr>
        <p:spPr/>
        <p:txBody>
          <a:bodyPr/>
          <a:lstStyle/>
          <a:p>
            <a:r>
              <a:rPr lang="en-US" dirty="0"/>
              <a:t>TALMA</a:t>
            </a:r>
          </a:p>
        </p:txBody>
      </p:sp>
      <p:sp>
        <p:nvSpPr>
          <p:cNvPr id="3" name="Content Placeholder 2">
            <a:extLst>
              <a:ext uri="{FF2B5EF4-FFF2-40B4-BE49-F238E27FC236}">
                <a16:creationId xmlns:a16="http://schemas.microsoft.com/office/drawing/2014/main" id="{7444AE80-1D34-7744-B1AB-6E35084EFCA5}"/>
              </a:ext>
            </a:extLst>
          </p:cNvPr>
          <p:cNvSpPr>
            <a:spLocks noGrp="1"/>
          </p:cNvSpPr>
          <p:nvPr>
            <p:ph idx="1"/>
          </p:nvPr>
        </p:nvSpPr>
        <p:spPr/>
        <p:txBody>
          <a:bodyPr>
            <a:normAutofit lnSpcReduction="10000"/>
          </a:bodyPr>
          <a:lstStyle/>
          <a:p>
            <a:r>
              <a:rPr lang="en-US" dirty="0"/>
              <a:t>The American Legion Media Alliance was established to provide resources, tips and other materials to promote the American Legion Family, post events, programs and more.</a:t>
            </a:r>
          </a:p>
          <a:p>
            <a:r>
              <a:rPr lang="en-US" dirty="0"/>
              <a:t>It is intended for members who handle media including but not limited to public relations, website, social media, newsletters, etc. </a:t>
            </a:r>
          </a:p>
          <a:p>
            <a:r>
              <a:rPr lang="en-US" dirty="0">
                <a:hlinkClick r:id="rId3"/>
              </a:rPr>
              <a:t>https://www.facebook.com/groups/292926491744803</a:t>
            </a:r>
            <a:endParaRPr lang="en-US" dirty="0"/>
          </a:p>
          <a:p>
            <a:r>
              <a:rPr lang="en-US" dirty="0">
                <a:hlinkClick r:id="rId4"/>
              </a:rPr>
              <a:t>https://www.legion.org/talma</a:t>
            </a:r>
            <a:endParaRPr lang="en-US" dirty="0"/>
          </a:p>
          <a:p>
            <a:endParaRPr lang="en-US" dirty="0"/>
          </a:p>
          <a:p>
            <a:endParaRPr lang="en-US" dirty="0"/>
          </a:p>
        </p:txBody>
      </p:sp>
      <p:sp>
        <p:nvSpPr>
          <p:cNvPr id="4" name="Date Placeholder 3">
            <a:extLst>
              <a:ext uri="{FF2B5EF4-FFF2-40B4-BE49-F238E27FC236}">
                <a16:creationId xmlns:a16="http://schemas.microsoft.com/office/drawing/2014/main" id="{3080C355-4017-B54B-ADFD-E4459F1DC62F}"/>
              </a:ext>
            </a:extLst>
          </p:cNvPr>
          <p:cNvSpPr>
            <a:spLocks noGrp="1"/>
          </p:cNvSpPr>
          <p:nvPr>
            <p:ph type="dt" sz="half" idx="10"/>
          </p:nvPr>
        </p:nvSpPr>
        <p:spPr/>
        <p:txBody>
          <a:bodyPr/>
          <a:lstStyle/>
          <a:p>
            <a:fld id="{05AE07F0-3C5D-8642-9700-34CB8C69CEE3}" type="datetime1">
              <a:rPr lang="en-US" smtClean="0"/>
              <a:t>1/14/23</a:t>
            </a:fld>
            <a:endParaRPr lang="en-US" dirty="0"/>
          </a:p>
        </p:txBody>
      </p:sp>
      <p:sp>
        <p:nvSpPr>
          <p:cNvPr id="5" name="Footer Placeholder 4">
            <a:extLst>
              <a:ext uri="{FF2B5EF4-FFF2-40B4-BE49-F238E27FC236}">
                <a16:creationId xmlns:a16="http://schemas.microsoft.com/office/drawing/2014/main" id="{1AA23B35-2F4E-9D48-AC40-61B281FB907C}"/>
              </a:ext>
            </a:extLst>
          </p:cNvPr>
          <p:cNvSpPr>
            <a:spLocks noGrp="1"/>
          </p:cNvSpPr>
          <p:nvPr>
            <p:ph type="ftr" sz="quarter" idx="11"/>
          </p:nvPr>
        </p:nvSpPr>
        <p:spPr/>
        <p:txBody>
          <a:bodyPr/>
          <a:lstStyle/>
          <a:p>
            <a:r>
              <a:rPr lang="en-US" dirty="0"/>
              <a:t>Public Relations Tool Kit - How To</a:t>
            </a:r>
          </a:p>
        </p:txBody>
      </p:sp>
      <p:sp>
        <p:nvSpPr>
          <p:cNvPr id="6" name="Slide Number Placeholder 5">
            <a:extLst>
              <a:ext uri="{FF2B5EF4-FFF2-40B4-BE49-F238E27FC236}">
                <a16:creationId xmlns:a16="http://schemas.microsoft.com/office/drawing/2014/main" id="{A6A04CF0-773A-A143-B509-099439D6CB0E}"/>
              </a:ext>
            </a:extLst>
          </p:cNvPr>
          <p:cNvSpPr>
            <a:spLocks noGrp="1"/>
          </p:cNvSpPr>
          <p:nvPr>
            <p:ph type="sldNum" sz="quarter" idx="12"/>
          </p:nvPr>
        </p:nvSpPr>
        <p:spPr/>
        <p:txBody>
          <a:bodyPr/>
          <a:lstStyle/>
          <a:p>
            <a:fld id="{48D05EAA-9491-8D4D-B63F-F34C7E66C610}" type="slidenum">
              <a:rPr lang="en-US" smtClean="0"/>
              <a:t>103</a:t>
            </a:fld>
            <a:endParaRPr lang="en-US" dirty="0"/>
          </a:p>
        </p:txBody>
      </p:sp>
    </p:spTree>
    <p:extLst>
      <p:ext uri="{BB962C8B-B14F-4D97-AF65-F5344CB8AC3E}">
        <p14:creationId xmlns:p14="http://schemas.microsoft.com/office/powerpoint/2010/main" val="13183822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7F2C5-B0E9-434F-B87C-97FD96159426}"/>
              </a:ext>
            </a:extLst>
          </p:cNvPr>
          <p:cNvSpPr>
            <a:spLocks noGrp="1"/>
          </p:cNvSpPr>
          <p:nvPr>
            <p:ph type="title"/>
          </p:nvPr>
        </p:nvSpPr>
        <p:spPr/>
        <p:txBody>
          <a:bodyPr/>
          <a:lstStyle/>
          <a:p>
            <a:r>
              <a:rPr lang="en-US" dirty="0"/>
              <a:t>TALMA</a:t>
            </a:r>
          </a:p>
        </p:txBody>
      </p:sp>
      <p:sp>
        <p:nvSpPr>
          <p:cNvPr id="3" name="Content Placeholder 2">
            <a:extLst>
              <a:ext uri="{FF2B5EF4-FFF2-40B4-BE49-F238E27FC236}">
                <a16:creationId xmlns:a16="http://schemas.microsoft.com/office/drawing/2014/main" id="{7444AE80-1D34-7744-B1AB-6E35084EFCA5}"/>
              </a:ext>
            </a:extLst>
          </p:cNvPr>
          <p:cNvSpPr>
            <a:spLocks noGrp="1"/>
          </p:cNvSpPr>
          <p:nvPr>
            <p:ph idx="1"/>
          </p:nvPr>
        </p:nvSpPr>
        <p:spPr/>
        <p:txBody>
          <a:bodyPr>
            <a:normAutofit/>
          </a:bodyPr>
          <a:lstStyle/>
          <a:p>
            <a:r>
              <a:rPr lang="en-US" dirty="0"/>
              <a:t>Monthly classes:  Can watch at your leisure.</a:t>
            </a:r>
          </a:p>
          <a:p>
            <a:r>
              <a:rPr lang="en-US" dirty="0"/>
              <a:t>Mostly the “Content” side of IT but they have some very smart people willing to help.</a:t>
            </a:r>
          </a:p>
          <a:p>
            <a:r>
              <a:rPr lang="en-US" dirty="0"/>
              <a:t>Membership may be required, but you don’t have to be a member to join </a:t>
            </a:r>
            <a:r>
              <a:rPr lang="en-US" dirty="0" err="1"/>
              <a:t>FaceBook</a:t>
            </a:r>
            <a:r>
              <a:rPr lang="en-US" dirty="0"/>
              <a:t> group</a:t>
            </a:r>
          </a:p>
          <a:p>
            <a:r>
              <a:rPr lang="en-US" dirty="0"/>
              <a:t>Membership is $20 per year. </a:t>
            </a:r>
          </a:p>
          <a:p>
            <a:r>
              <a:rPr lang="en-US" dirty="0"/>
              <a:t>Includes a Press Pass</a:t>
            </a:r>
          </a:p>
          <a:p>
            <a:r>
              <a:rPr lang="en-US" dirty="0"/>
              <a:t>Tips and Tricks Pamphlet is a Great Intro</a:t>
            </a:r>
          </a:p>
        </p:txBody>
      </p:sp>
      <p:sp>
        <p:nvSpPr>
          <p:cNvPr id="4" name="Date Placeholder 3">
            <a:extLst>
              <a:ext uri="{FF2B5EF4-FFF2-40B4-BE49-F238E27FC236}">
                <a16:creationId xmlns:a16="http://schemas.microsoft.com/office/drawing/2014/main" id="{11C4960C-9F7E-3F41-8018-23C6F4270A98}"/>
              </a:ext>
            </a:extLst>
          </p:cNvPr>
          <p:cNvSpPr>
            <a:spLocks noGrp="1"/>
          </p:cNvSpPr>
          <p:nvPr>
            <p:ph type="dt" sz="half" idx="10"/>
          </p:nvPr>
        </p:nvSpPr>
        <p:spPr/>
        <p:txBody>
          <a:bodyPr/>
          <a:lstStyle/>
          <a:p>
            <a:fld id="{F2476FB9-D8FF-894D-8555-DD927382ABB4}" type="datetime1">
              <a:rPr lang="en-US" smtClean="0"/>
              <a:t>1/14/23</a:t>
            </a:fld>
            <a:endParaRPr lang="en-US" dirty="0"/>
          </a:p>
        </p:txBody>
      </p:sp>
      <p:sp>
        <p:nvSpPr>
          <p:cNvPr id="5" name="Footer Placeholder 4">
            <a:extLst>
              <a:ext uri="{FF2B5EF4-FFF2-40B4-BE49-F238E27FC236}">
                <a16:creationId xmlns:a16="http://schemas.microsoft.com/office/drawing/2014/main" id="{86EAB593-097B-9F41-97DE-3231E58EC187}"/>
              </a:ext>
            </a:extLst>
          </p:cNvPr>
          <p:cNvSpPr>
            <a:spLocks noGrp="1"/>
          </p:cNvSpPr>
          <p:nvPr>
            <p:ph type="ftr" sz="quarter" idx="11"/>
          </p:nvPr>
        </p:nvSpPr>
        <p:spPr/>
        <p:txBody>
          <a:bodyPr/>
          <a:lstStyle/>
          <a:p>
            <a:r>
              <a:rPr lang="en-US" dirty="0"/>
              <a:t>Public Relations Tool Kit - How To</a:t>
            </a:r>
          </a:p>
        </p:txBody>
      </p:sp>
      <p:sp>
        <p:nvSpPr>
          <p:cNvPr id="6" name="Slide Number Placeholder 5">
            <a:extLst>
              <a:ext uri="{FF2B5EF4-FFF2-40B4-BE49-F238E27FC236}">
                <a16:creationId xmlns:a16="http://schemas.microsoft.com/office/drawing/2014/main" id="{64D2FBED-20A6-3D43-A189-EE9DE9E1CF63}"/>
              </a:ext>
            </a:extLst>
          </p:cNvPr>
          <p:cNvSpPr>
            <a:spLocks noGrp="1"/>
          </p:cNvSpPr>
          <p:nvPr>
            <p:ph type="sldNum" sz="quarter" idx="12"/>
          </p:nvPr>
        </p:nvSpPr>
        <p:spPr/>
        <p:txBody>
          <a:bodyPr/>
          <a:lstStyle/>
          <a:p>
            <a:fld id="{48D05EAA-9491-8D4D-B63F-F34C7E66C610}" type="slidenum">
              <a:rPr lang="en-US" smtClean="0"/>
              <a:t>104</a:t>
            </a:fld>
            <a:endParaRPr lang="en-US" dirty="0"/>
          </a:p>
        </p:txBody>
      </p:sp>
    </p:spTree>
    <p:extLst>
      <p:ext uri="{BB962C8B-B14F-4D97-AF65-F5344CB8AC3E}">
        <p14:creationId xmlns:p14="http://schemas.microsoft.com/office/powerpoint/2010/main" val="57100396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D2A2F-346D-724F-98ED-FBEB2BC0D322}"/>
              </a:ext>
            </a:extLst>
          </p:cNvPr>
          <p:cNvSpPr>
            <a:spLocks noGrp="1"/>
          </p:cNvSpPr>
          <p:nvPr>
            <p:ph type="title"/>
          </p:nvPr>
        </p:nvSpPr>
        <p:spPr/>
        <p:txBody>
          <a:bodyPr>
            <a:normAutofit/>
          </a:bodyPr>
          <a:lstStyle/>
          <a:p>
            <a:r>
              <a:rPr lang="en-US" dirty="0"/>
              <a:t>Help Around Town</a:t>
            </a:r>
          </a:p>
        </p:txBody>
      </p:sp>
      <p:sp>
        <p:nvSpPr>
          <p:cNvPr id="3" name="Content Placeholder 2">
            <a:extLst>
              <a:ext uri="{FF2B5EF4-FFF2-40B4-BE49-F238E27FC236}">
                <a16:creationId xmlns:a16="http://schemas.microsoft.com/office/drawing/2014/main" id="{84888B25-5A24-2642-AE37-8866D1811EE0}"/>
              </a:ext>
            </a:extLst>
          </p:cNvPr>
          <p:cNvSpPr>
            <a:spLocks noGrp="1"/>
          </p:cNvSpPr>
          <p:nvPr>
            <p:ph idx="1"/>
          </p:nvPr>
        </p:nvSpPr>
        <p:spPr/>
        <p:txBody>
          <a:bodyPr>
            <a:normAutofit fontScale="92500"/>
          </a:bodyPr>
          <a:lstStyle/>
          <a:p>
            <a:r>
              <a:rPr lang="en-US" dirty="0"/>
              <a:t>The Public Library </a:t>
            </a:r>
          </a:p>
          <a:p>
            <a:pPr lvl="1"/>
            <a:r>
              <a:rPr lang="en-US" dirty="0"/>
              <a:t>“Where the smart people go.”</a:t>
            </a:r>
          </a:p>
          <a:p>
            <a:pPr lvl="1"/>
            <a:r>
              <a:rPr lang="en-US" dirty="0"/>
              <a:t>Free online courses</a:t>
            </a:r>
          </a:p>
          <a:p>
            <a:pPr lvl="1"/>
            <a:r>
              <a:rPr lang="en-US" dirty="0"/>
              <a:t>Public user groups </a:t>
            </a:r>
          </a:p>
          <a:p>
            <a:pPr lvl="1"/>
            <a:r>
              <a:rPr lang="en-US" dirty="0"/>
              <a:t>WPLC Online has amazing resources</a:t>
            </a:r>
          </a:p>
          <a:p>
            <a:pPr lvl="1"/>
            <a:r>
              <a:rPr lang="en-US" dirty="0"/>
              <a:t>The folks at the help desk are very knowledgeable about where to go for help</a:t>
            </a:r>
          </a:p>
          <a:p>
            <a:r>
              <a:rPr lang="en-US" dirty="0"/>
              <a:t>Meetup Groups</a:t>
            </a:r>
          </a:p>
          <a:p>
            <a:pPr lvl="1"/>
            <a:r>
              <a:rPr lang="en-US" dirty="0"/>
              <a:t>More of a social gathering of likeminded people.</a:t>
            </a:r>
          </a:p>
          <a:p>
            <a:pPr lvl="1"/>
            <a:r>
              <a:rPr lang="en-US" dirty="0"/>
              <a:t>Can be Very useful, but sometimes organized by salespeople.</a:t>
            </a:r>
          </a:p>
        </p:txBody>
      </p:sp>
      <p:sp>
        <p:nvSpPr>
          <p:cNvPr id="4" name="Date Placeholder 3">
            <a:extLst>
              <a:ext uri="{FF2B5EF4-FFF2-40B4-BE49-F238E27FC236}">
                <a16:creationId xmlns:a16="http://schemas.microsoft.com/office/drawing/2014/main" id="{9812EC4C-C1F0-3F48-964F-83F256C0E7D4}"/>
              </a:ext>
            </a:extLst>
          </p:cNvPr>
          <p:cNvSpPr>
            <a:spLocks noGrp="1"/>
          </p:cNvSpPr>
          <p:nvPr>
            <p:ph type="dt" sz="half" idx="10"/>
          </p:nvPr>
        </p:nvSpPr>
        <p:spPr/>
        <p:txBody>
          <a:bodyPr/>
          <a:lstStyle/>
          <a:p>
            <a:fld id="{CCD331EA-3493-234E-A48E-32009A08D0D6}" type="datetime1">
              <a:rPr lang="en-US" smtClean="0"/>
              <a:t>1/14/23</a:t>
            </a:fld>
            <a:endParaRPr lang="en-US" dirty="0"/>
          </a:p>
        </p:txBody>
      </p:sp>
      <p:sp>
        <p:nvSpPr>
          <p:cNvPr id="5" name="Footer Placeholder 4">
            <a:extLst>
              <a:ext uri="{FF2B5EF4-FFF2-40B4-BE49-F238E27FC236}">
                <a16:creationId xmlns:a16="http://schemas.microsoft.com/office/drawing/2014/main" id="{5362C9C9-BFE6-F841-A816-CF45B3316B68}"/>
              </a:ext>
            </a:extLst>
          </p:cNvPr>
          <p:cNvSpPr>
            <a:spLocks noGrp="1"/>
          </p:cNvSpPr>
          <p:nvPr>
            <p:ph type="ftr" sz="quarter" idx="11"/>
          </p:nvPr>
        </p:nvSpPr>
        <p:spPr/>
        <p:txBody>
          <a:bodyPr/>
          <a:lstStyle/>
          <a:p>
            <a:r>
              <a:rPr lang="en-US" dirty="0"/>
              <a:t>Public Relations Tool Kit - How To</a:t>
            </a:r>
          </a:p>
        </p:txBody>
      </p:sp>
      <p:sp>
        <p:nvSpPr>
          <p:cNvPr id="6" name="Slide Number Placeholder 5">
            <a:extLst>
              <a:ext uri="{FF2B5EF4-FFF2-40B4-BE49-F238E27FC236}">
                <a16:creationId xmlns:a16="http://schemas.microsoft.com/office/drawing/2014/main" id="{556171AE-E6BA-EB4A-B01A-586DD3F4AECD}"/>
              </a:ext>
            </a:extLst>
          </p:cNvPr>
          <p:cNvSpPr>
            <a:spLocks noGrp="1"/>
          </p:cNvSpPr>
          <p:nvPr>
            <p:ph type="sldNum" sz="quarter" idx="12"/>
          </p:nvPr>
        </p:nvSpPr>
        <p:spPr/>
        <p:txBody>
          <a:bodyPr/>
          <a:lstStyle/>
          <a:p>
            <a:fld id="{48D05EAA-9491-8D4D-B63F-F34C7E66C610}" type="slidenum">
              <a:rPr lang="en-US" smtClean="0"/>
              <a:t>105</a:t>
            </a:fld>
            <a:endParaRPr lang="en-US" dirty="0"/>
          </a:p>
        </p:txBody>
      </p:sp>
    </p:spTree>
    <p:extLst>
      <p:ext uri="{BB962C8B-B14F-4D97-AF65-F5344CB8AC3E}">
        <p14:creationId xmlns:p14="http://schemas.microsoft.com/office/powerpoint/2010/main" val="383880825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FF535-4E8F-A544-AE23-B6CB58ECE163}"/>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9F830FF1-D793-094E-A407-CDA2BF893E9E}"/>
              </a:ext>
            </a:extLst>
          </p:cNvPr>
          <p:cNvSpPr>
            <a:spLocks noGrp="1"/>
          </p:cNvSpPr>
          <p:nvPr>
            <p:ph idx="1"/>
          </p:nvPr>
        </p:nvSpPr>
        <p:spPr/>
        <p:txBody>
          <a:bodyPr/>
          <a:lstStyle/>
          <a:p>
            <a:r>
              <a:rPr lang="en-US" dirty="0"/>
              <a:t>Did I miss a topic?</a:t>
            </a:r>
          </a:p>
          <a:p>
            <a:endParaRPr lang="en-US" dirty="0"/>
          </a:p>
          <a:p>
            <a:endParaRPr lang="en-US" dirty="0"/>
          </a:p>
        </p:txBody>
      </p:sp>
      <p:sp>
        <p:nvSpPr>
          <p:cNvPr id="4" name="Date Placeholder 3">
            <a:extLst>
              <a:ext uri="{FF2B5EF4-FFF2-40B4-BE49-F238E27FC236}">
                <a16:creationId xmlns:a16="http://schemas.microsoft.com/office/drawing/2014/main" id="{52E67D61-1ABC-5E49-8856-FD11F085296E}"/>
              </a:ext>
            </a:extLst>
          </p:cNvPr>
          <p:cNvSpPr>
            <a:spLocks noGrp="1"/>
          </p:cNvSpPr>
          <p:nvPr>
            <p:ph type="dt" sz="half" idx="10"/>
          </p:nvPr>
        </p:nvSpPr>
        <p:spPr/>
        <p:txBody>
          <a:bodyPr/>
          <a:lstStyle/>
          <a:p>
            <a:fld id="{CD6D63BC-09E7-044D-824A-A1B5C429D031}" type="datetime1">
              <a:rPr lang="en-US" smtClean="0"/>
              <a:t>1/14/23</a:t>
            </a:fld>
            <a:endParaRPr lang="en-US" dirty="0"/>
          </a:p>
        </p:txBody>
      </p:sp>
      <p:sp>
        <p:nvSpPr>
          <p:cNvPr id="5" name="Footer Placeholder 4">
            <a:extLst>
              <a:ext uri="{FF2B5EF4-FFF2-40B4-BE49-F238E27FC236}">
                <a16:creationId xmlns:a16="http://schemas.microsoft.com/office/drawing/2014/main" id="{11768B65-57DD-CA43-B267-0302BDB39A2B}"/>
              </a:ext>
            </a:extLst>
          </p:cNvPr>
          <p:cNvSpPr>
            <a:spLocks noGrp="1"/>
          </p:cNvSpPr>
          <p:nvPr>
            <p:ph type="ftr" sz="quarter" idx="11"/>
          </p:nvPr>
        </p:nvSpPr>
        <p:spPr/>
        <p:txBody>
          <a:bodyPr/>
          <a:lstStyle/>
          <a:p>
            <a:r>
              <a:rPr lang="en-US" dirty="0"/>
              <a:t>Public Relations Tool Kit - How To</a:t>
            </a:r>
          </a:p>
        </p:txBody>
      </p:sp>
      <p:sp>
        <p:nvSpPr>
          <p:cNvPr id="6" name="Slide Number Placeholder 5">
            <a:extLst>
              <a:ext uri="{FF2B5EF4-FFF2-40B4-BE49-F238E27FC236}">
                <a16:creationId xmlns:a16="http://schemas.microsoft.com/office/drawing/2014/main" id="{16509E68-FC42-5C42-90DE-E13CA418F384}"/>
              </a:ext>
            </a:extLst>
          </p:cNvPr>
          <p:cNvSpPr>
            <a:spLocks noGrp="1"/>
          </p:cNvSpPr>
          <p:nvPr>
            <p:ph type="sldNum" sz="quarter" idx="12"/>
          </p:nvPr>
        </p:nvSpPr>
        <p:spPr/>
        <p:txBody>
          <a:bodyPr/>
          <a:lstStyle/>
          <a:p>
            <a:fld id="{48D05EAA-9491-8D4D-B63F-F34C7E66C610}" type="slidenum">
              <a:rPr lang="en-US" smtClean="0"/>
              <a:t>106</a:t>
            </a:fld>
            <a:endParaRPr lang="en-US" dirty="0"/>
          </a:p>
        </p:txBody>
      </p:sp>
    </p:spTree>
    <p:extLst>
      <p:ext uri="{BB962C8B-B14F-4D97-AF65-F5344CB8AC3E}">
        <p14:creationId xmlns:p14="http://schemas.microsoft.com/office/powerpoint/2010/main" val="29276992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C198-7C81-7A4A-B119-E0DD3C88D8EC}"/>
              </a:ext>
            </a:extLst>
          </p:cNvPr>
          <p:cNvSpPr>
            <a:spLocks noGrp="1"/>
          </p:cNvSpPr>
          <p:nvPr>
            <p:ph type="title"/>
          </p:nvPr>
        </p:nvSpPr>
        <p:spPr/>
        <p:txBody>
          <a:bodyPr>
            <a:normAutofit/>
          </a:bodyPr>
          <a:lstStyle/>
          <a:p>
            <a:r>
              <a:rPr lang="en-US" dirty="0"/>
              <a:t>Want to know more?</a:t>
            </a:r>
          </a:p>
        </p:txBody>
      </p:sp>
      <p:sp>
        <p:nvSpPr>
          <p:cNvPr id="3" name="Content Placeholder 2">
            <a:extLst>
              <a:ext uri="{FF2B5EF4-FFF2-40B4-BE49-F238E27FC236}">
                <a16:creationId xmlns:a16="http://schemas.microsoft.com/office/drawing/2014/main" id="{1F437BF9-5E82-E246-AF3B-986645CA26E4}"/>
              </a:ext>
            </a:extLst>
          </p:cNvPr>
          <p:cNvSpPr>
            <a:spLocks noGrp="1"/>
          </p:cNvSpPr>
          <p:nvPr>
            <p:ph idx="1"/>
          </p:nvPr>
        </p:nvSpPr>
        <p:spPr/>
        <p:txBody>
          <a:bodyPr/>
          <a:lstStyle/>
          <a:p>
            <a:r>
              <a:rPr lang="en-US" dirty="0"/>
              <a:t>I’ll stick around in here and go over a couple of other things if you want</a:t>
            </a:r>
          </a:p>
        </p:txBody>
      </p:sp>
      <p:sp>
        <p:nvSpPr>
          <p:cNvPr id="4" name="Date Placeholder 3">
            <a:extLst>
              <a:ext uri="{FF2B5EF4-FFF2-40B4-BE49-F238E27FC236}">
                <a16:creationId xmlns:a16="http://schemas.microsoft.com/office/drawing/2014/main" id="{31E38EC7-C996-9D4C-9B62-917269B6925F}"/>
              </a:ext>
            </a:extLst>
          </p:cNvPr>
          <p:cNvSpPr>
            <a:spLocks noGrp="1"/>
          </p:cNvSpPr>
          <p:nvPr>
            <p:ph type="dt" sz="half" idx="10"/>
          </p:nvPr>
        </p:nvSpPr>
        <p:spPr/>
        <p:txBody>
          <a:bodyPr/>
          <a:lstStyle/>
          <a:p>
            <a:fld id="{55FA075B-4EEA-8E4E-BDE1-18AFBA782E35}" type="datetime1">
              <a:rPr lang="en-US" smtClean="0"/>
              <a:t>1/14/23</a:t>
            </a:fld>
            <a:endParaRPr lang="en-US" dirty="0"/>
          </a:p>
        </p:txBody>
      </p:sp>
      <p:sp>
        <p:nvSpPr>
          <p:cNvPr id="5" name="Footer Placeholder 4">
            <a:extLst>
              <a:ext uri="{FF2B5EF4-FFF2-40B4-BE49-F238E27FC236}">
                <a16:creationId xmlns:a16="http://schemas.microsoft.com/office/drawing/2014/main" id="{D1B284BA-F8E2-E449-9045-9DC48351C635}"/>
              </a:ext>
            </a:extLst>
          </p:cNvPr>
          <p:cNvSpPr>
            <a:spLocks noGrp="1"/>
          </p:cNvSpPr>
          <p:nvPr>
            <p:ph type="ftr" sz="quarter" idx="11"/>
          </p:nvPr>
        </p:nvSpPr>
        <p:spPr/>
        <p:txBody>
          <a:bodyPr/>
          <a:lstStyle/>
          <a:p>
            <a:r>
              <a:rPr lang="en-US" dirty="0"/>
              <a:t>Public Relations Tool Kit - How To</a:t>
            </a:r>
          </a:p>
        </p:txBody>
      </p:sp>
      <p:sp>
        <p:nvSpPr>
          <p:cNvPr id="6" name="Slide Number Placeholder 5">
            <a:extLst>
              <a:ext uri="{FF2B5EF4-FFF2-40B4-BE49-F238E27FC236}">
                <a16:creationId xmlns:a16="http://schemas.microsoft.com/office/drawing/2014/main" id="{651C9533-C829-D647-983D-A1DEF25465C7}"/>
              </a:ext>
            </a:extLst>
          </p:cNvPr>
          <p:cNvSpPr>
            <a:spLocks noGrp="1"/>
          </p:cNvSpPr>
          <p:nvPr>
            <p:ph type="sldNum" sz="quarter" idx="12"/>
          </p:nvPr>
        </p:nvSpPr>
        <p:spPr/>
        <p:txBody>
          <a:bodyPr/>
          <a:lstStyle/>
          <a:p>
            <a:fld id="{48D05EAA-9491-8D4D-B63F-F34C7E66C610}" type="slidenum">
              <a:rPr lang="en-US" smtClean="0"/>
              <a:t>107</a:t>
            </a:fld>
            <a:endParaRPr lang="en-US" dirty="0"/>
          </a:p>
        </p:txBody>
      </p:sp>
    </p:spTree>
    <p:extLst>
      <p:ext uri="{BB962C8B-B14F-4D97-AF65-F5344CB8AC3E}">
        <p14:creationId xmlns:p14="http://schemas.microsoft.com/office/powerpoint/2010/main" val="1505374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A1AC0-0CFC-9A2E-B183-11FB4AF90254}"/>
              </a:ext>
            </a:extLst>
          </p:cNvPr>
          <p:cNvSpPr>
            <a:spLocks noGrp="1"/>
          </p:cNvSpPr>
          <p:nvPr>
            <p:ph type="title"/>
          </p:nvPr>
        </p:nvSpPr>
        <p:spPr>
          <a:xfrm>
            <a:off x="500743" y="1271847"/>
            <a:ext cx="8131627" cy="881149"/>
          </a:xfrm>
        </p:spPr>
        <p:txBody>
          <a:bodyPr>
            <a:normAutofit fontScale="90000"/>
          </a:bodyPr>
          <a:lstStyle/>
          <a:p>
            <a:r>
              <a:rPr lang="en-US" dirty="0"/>
              <a:t>Important Reasons for Public Relations</a:t>
            </a:r>
          </a:p>
        </p:txBody>
      </p:sp>
      <p:sp>
        <p:nvSpPr>
          <p:cNvPr id="3" name="Content Placeholder 2">
            <a:extLst>
              <a:ext uri="{FF2B5EF4-FFF2-40B4-BE49-F238E27FC236}">
                <a16:creationId xmlns:a16="http://schemas.microsoft.com/office/drawing/2014/main" id="{1F876156-928D-A368-A0C6-EABFA69806E3}"/>
              </a:ext>
            </a:extLst>
          </p:cNvPr>
          <p:cNvSpPr>
            <a:spLocks noGrp="1"/>
          </p:cNvSpPr>
          <p:nvPr>
            <p:ph idx="1"/>
          </p:nvPr>
        </p:nvSpPr>
        <p:spPr/>
        <p:txBody>
          <a:bodyPr>
            <a:normAutofit/>
          </a:bodyPr>
          <a:lstStyle/>
          <a:p>
            <a:r>
              <a:rPr lang="en-US" dirty="0">
                <a:effectLst/>
                <a:latin typeface="+mj-lt"/>
              </a:rPr>
              <a:t>Building and maintaining reputation: </a:t>
            </a:r>
          </a:p>
          <a:p>
            <a:pPr lvl="1"/>
            <a:r>
              <a:rPr lang="en-US" dirty="0">
                <a:effectLst/>
                <a:latin typeface="+mj-lt"/>
              </a:rPr>
              <a:t>PR helps organizations build and maintain a positive reputation by communicating their values, goals, and achievements to stakeholders.</a:t>
            </a:r>
          </a:p>
          <a:p>
            <a:r>
              <a:rPr lang="en-US" dirty="0">
                <a:effectLst/>
                <a:latin typeface="+mj-lt"/>
              </a:rPr>
              <a:t>Communicating with stakeholders: </a:t>
            </a:r>
          </a:p>
          <a:p>
            <a:pPr lvl="1"/>
            <a:r>
              <a:rPr lang="en-US" dirty="0">
                <a:effectLst/>
                <a:latin typeface="+mj-lt"/>
              </a:rPr>
              <a:t>PR is an important tool for organizations to communicate with stakeholders, including the media, employees, customers, and the general public. It allows organizations to share information and updates, and to address concerns or issues that may arise.</a:t>
            </a:r>
          </a:p>
          <a:p>
            <a:endParaRPr lang="en-US" dirty="0"/>
          </a:p>
        </p:txBody>
      </p:sp>
      <p:sp>
        <p:nvSpPr>
          <p:cNvPr id="4" name="Date Placeholder 3">
            <a:extLst>
              <a:ext uri="{FF2B5EF4-FFF2-40B4-BE49-F238E27FC236}">
                <a16:creationId xmlns:a16="http://schemas.microsoft.com/office/drawing/2014/main" id="{CF613244-795C-21EB-7C4E-FEF20454DCCC}"/>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8D4F2E25-EC4B-655C-A1F3-EAF230C7CBF9}"/>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D602AC65-63EB-8807-3464-F42AD9037C88}"/>
              </a:ext>
            </a:extLst>
          </p:cNvPr>
          <p:cNvSpPr>
            <a:spLocks noGrp="1"/>
          </p:cNvSpPr>
          <p:nvPr>
            <p:ph type="sldNum" sz="quarter" idx="12"/>
          </p:nvPr>
        </p:nvSpPr>
        <p:spPr/>
        <p:txBody>
          <a:bodyPr/>
          <a:lstStyle/>
          <a:p>
            <a:fld id="{48D05EAA-9491-8D4D-B63F-F34C7E66C610}" type="slidenum">
              <a:rPr lang="en-US" smtClean="0"/>
              <a:t>11</a:t>
            </a:fld>
            <a:endParaRPr lang="en-US" dirty="0"/>
          </a:p>
        </p:txBody>
      </p:sp>
    </p:spTree>
    <p:extLst>
      <p:ext uri="{BB962C8B-B14F-4D97-AF65-F5344CB8AC3E}">
        <p14:creationId xmlns:p14="http://schemas.microsoft.com/office/powerpoint/2010/main" val="3107735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A1AC0-0CFC-9A2E-B183-11FB4AF90254}"/>
              </a:ext>
            </a:extLst>
          </p:cNvPr>
          <p:cNvSpPr>
            <a:spLocks noGrp="1"/>
          </p:cNvSpPr>
          <p:nvPr>
            <p:ph type="title"/>
          </p:nvPr>
        </p:nvSpPr>
        <p:spPr>
          <a:xfrm>
            <a:off x="500743" y="1271847"/>
            <a:ext cx="8131627" cy="881149"/>
          </a:xfrm>
        </p:spPr>
        <p:txBody>
          <a:bodyPr>
            <a:normAutofit fontScale="90000"/>
          </a:bodyPr>
          <a:lstStyle/>
          <a:p>
            <a:r>
              <a:rPr lang="en-US" dirty="0"/>
              <a:t>Important Reasons for Public Relations</a:t>
            </a:r>
          </a:p>
        </p:txBody>
      </p:sp>
      <p:sp>
        <p:nvSpPr>
          <p:cNvPr id="3" name="Content Placeholder 2">
            <a:extLst>
              <a:ext uri="{FF2B5EF4-FFF2-40B4-BE49-F238E27FC236}">
                <a16:creationId xmlns:a16="http://schemas.microsoft.com/office/drawing/2014/main" id="{1F876156-928D-A368-A0C6-EABFA69806E3}"/>
              </a:ext>
            </a:extLst>
          </p:cNvPr>
          <p:cNvSpPr>
            <a:spLocks noGrp="1"/>
          </p:cNvSpPr>
          <p:nvPr>
            <p:ph idx="1"/>
          </p:nvPr>
        </p:nvSpPr>
        <p:spPr/>
        <p:txBody>
          <a:bodyPr>
            <a:normAutofit lnSpcReduction="10000"/>
          </a:bodyPr>
          <a:lstStyle/>
          <a:p>
            <a:r>
              <a:rPr lang="en-US" dirty="0">
                <a:effectLst/>
              </a:rPr>
              <a:t>Managing crisis situations: </a:t>
            </a:r>
          </a:p>
          <a:p>
            <a:pPr lvl="1"/>
            <a:r>
              <a:rPr lang="en-US" dirty="0">
                <a:effectLst/>
              </a:rPr>
              <a:t>PR is an essential tool for managing crisis situations, such as natural disasters, accidents, or negative events that could damage an organization's reputation. PR professionals can help organizations communicate effectively with stakeholders and mitigate the impact of a crisis.</a:t>
            </a:r>
          </a:p>
          <a:p>
            <a:r>
              <a:rPr lang="en-US" dirty="0">
                <a:effectLst/>
              </a:rPr>
              <a:t>Influencing public opinion: </a:t>
            </a:r>
          </a:p>
          <a:p>
            <a:pPr lvl="1"/>
            <a:r>
              <a:rPr lang="en-US" dirty="0">
                <a:effectLst/>
              </a:rPr>
              <a:t>PR can be used to shape public opinion about an organization, its products or services, or a particular issue. By effectively communicating with stakeholders, PR can help organizations build support and credibility.</a:t>
            </a:r>
          </a:p>
          <a:p>
            <a:endParaRPr lang="en-US" dirty="0"/>
          </a:p>
        </p:txBody>
      </p:sp>
      <p:sp>
        <p:nvSpPr>
          <p:cNvPr id="4" name="Date Placeholder 3">
            <a:extLst>
              <a:ext uri="{FF2B5EF4-FFF2-40B4-BE49-F238E27FC236}">
                <a16:creationId xmlns:a16="http://schemas.microsoft.com/office/drawing/2014/main" id="{CF613244-795C-21EB-7C4E-FEF20454DCCC}"/>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8D4F2E25-EC4B-655C-A1F3-EAF230C7CBF9}"/>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D602AC65-63EB-8807-3464-F42AD9037C88}"/>
              </a:ext>
            </a:extLst>
          </p:cNvPr>
          <p:cNvSpPr>
            <a:spLocks noGrp="1"/>
          </p:cNvSpPr>
          <p:nvPr>
            <p:ph type="sldNum" sz="quarter" idx="12"/>
          </p:nvPr>
        </p:nvSpPr>
        <p:spPr/>
        <p:txBody>
          <a:bodyPr/>
          <a:lstStyle/>
          <a:p>
            <a:fld id="{48D05EAA-9491-8D4D-B63F-F34C7E66C610}" type="slidenum">
              <a:rPr lang="en-US" smtClean="0"/>
              <a:t>12</a:t>
            </a:fld>
            <a:endParaRPr lang="en-US" dirty="0"/>
          </a:p>
        </p:txBody>
      </p:sp>
    </p:spTree>
    <p:extLst>
      <p:ext uri="{BB962C8B-B14F-4D97-AF65-F5344CB8AC3E}">
        <p14:creationId xmlns:p14="http://schemas.microsoft.com/office/powerpoint/2010/main" val="2457435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A1AC0-0CFC-9A2E-B183-11FB4AF90254}"/>
              </a:ext>
            </a:extLst>
          </p:cNvPr>
          <p:cNvSpPr>
            <a:spLocks noGrp="1"/>
          </p:cNvSpPr>
          <p:nvPr>
            <p:ph type="title"/>
          </p:nvPr>
        </p:nvSpPr>
        <p:spPr>
          <a:xfrm>
            <a:off x="500743" y="1271847"/>
            <a:ext cx="8131627" cy="881149"/>
          </a:xfrm>
        </p:spPr>
        <p:txBody>
          <a:bodyPr>
            <a:normAutofit fontScale="90000"/>
          </a:bodyPr>
          <a:lstStyle/>
          <a:p>
            <a:r>
              <a:rPr lang="en-US" dirty="0"/>
              <a:t>Important Reasons for Public Relations</a:t>
            </a:r>
          </a:p>
        </p:txBody>
      </p:sp>
      <p:sp>
        <p:nvSpPr>
          <p:cNvPr id="3" name="Content Placeholder 2">
            <a:extLst>
              <a:ext uri="{FF2B5EF4-FFF2-40B4-BE49-F238E27FC236}">
                <a16:creationId xmlns:a16="http://schemas.microsoft.com/office/drawing/2014/main" id="{1F876156-928D-A368-A0C6-EABFA69806E3}"/>
              </a:ext>
            </a:extLst>
          </p:cNvPr>
          <p:cNvSpPr>
            <a:spLocks noGrp="1"/>
          </p:cNvSpPr>
          <p:nvPr>
            <p:ph idx="1"/>
          </p:nvPr>
        </p:nvSpPr>
        <p:spPr>
          <a:xfrm>
            <a:off x="628650" y="2046515"/>
            <a:ext cx="7886700" cy="4130448"/>
          </a:xfrm>
        </p:spPr>
        <p:txBody>
          <a:bodyPr>
            <a:normAutofit/>
          </a:bodyPr>
          <a:lstStyle/>
          <a:p>
            <a:r>
              <a:rPr lang="en-US" dirty="0">
                <a:effectLst/>
              </a:rPr>
              <a:t>Promoting products or services:</a:t>
            </a:r>
          </a:p>
          <a:p>
            <a:pPr lvl="1"/>
            <a:r>
              <a:rPr lang="en-US" dirty="0">
                <a:effectLst/>
              </a:rPr>
              <a:t>PR can be an effective way for organizations to promote their products or services to a broad audience. For example, an organization can use PR to generate media coverage of a new product launch or to share information about a service they offer.</a:t>
            </a:r>
          </a:p>
        </p:txBody>
      </p:sp>
      <p:sp>
        <p:nvSpPr>
          <p:cNvPr id="4" name="Date Placeholder 3">
            <a:extLst>
              <a:ext uri="{FF2B5EF4-FFF2-40B4-BE49-F238E27FC236}">
                <a16:creationId xmlns:a16="http://schemas.microsoft.com/office/drawing/2014/main" id="{CF613244-795C-21EB-7C4E-FEF20454DCCC}"/>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8D4F2E25-EC4B-655C-A1F3-EAF230C7CBF9}"/>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D602AC65-63EB-8807-3464-F42AD9037C88}"/>
              </a:ext>
            </a:extLst>
          </p:cNvPr>
          <p:cNvSpPr>
            <a:spLocks noGrp="1"/>
          </p:cNvSpPr>
          <p:nvPr>
            <p:ph type="sldNum" sz="quarter" idx="12"/>
          </p:nvPr>
        </p:nvSpPr>
        <p:spPr/>
        <p:txBody>
          <a:bodyPr/>
          <a:lstStyle/>
          <a:p>
            <a:fld id="{48D05EAA-9491-8D4D-B63F-F34C7E66C610}" type="slidenum">
              <a:rPr lang="en-US" smtClean="0"/>
              <a:t>13</a:t>
            </a:fld>
            <a:endParaRPr lang="en-US" dirty="0"/>
          </a:p>
        </p:txBody>
      </p:sp>
    </p:spTree>
    <p:extLst>
      <p:ext uri="{BB962C8B-B14F-4D97-AF65-F5344CB8AC3E}">
        <p14:creationId xmlns:p14="http://schemas.microsoft.com/office/powerpoint/2010/main" val="2059893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6B13A5D-2916-3B48-8B6F-770AAD123C1E}"/>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F05CE6AB-104A-E7BA-1C3A-2888F6A986C8}"/>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FB25CEA5-B125-4688-D939-9C5BED26E11D}"/>
              </a:ext>
            </a:extLst>
          </p:cNvPr>
          <p:cNvSpPr>
            <a:spLocks noGrp="1"/>
          </p:cNvSpPr>
          <p:nvPr>
            <p:ph type="sldNum" sz="quarter" idx="12"/>
          </p:nvPr>
        </p:nvSpPr>
        <p:spPr/>
        <p:txBody>
          <a:bodyPr/>
          <a:lstStyle/>
          <a:p>
            <a:fld id="{48D05EAA-9491-8D4D-B63F-F34C7E66C610}" type="slidenum">
              <a:rPr lang="en-US" smtClean="0"/>
              <a:t>14</a:t>
            </a:fld>
            <a:endParaRPr lang="en-US" dirty="0"/>
          </a:p>
        </p:txBody>
      </p:sp>
      <p:sp>
        <p:nvSpPr>
          <p:cNvPr id="7" name="Content Placeholder 2">
            <a:extLst>
              <a:ext uri="{FF2B5EF4-FFF2-40B4-BE49-F238E27FC236}">
                <a16:creationId xmlns:a16="http://schemas.microsoft.com/office/drawing/2014/main" id="{13C5850E-AF8E-A109-E56F-F9A5170439F2}"/>
              </a:ext>
            </a:extLst>
          </p:cNvPr>
          <p:cNvSpPr>
            <a:spLocks noGrp="1"/>
          </p:cNvSpPr>
          <p:nvPr>
            <p:ph type="title"/>
          </p:nvPr>
        </p:nvSpPr>
        <p:spPr>
          <a:xfrm>
            <a:off x="628650" y="1271588"/>
            <a:ext cx="7886700" cy="4791755"/>
          </a:xfrm>
        </p:spPr>
        <p:txBody>
          <a:bodyPr>
            <a:normAutofit fontScale="90000"/>
          </a:bodyPr>
          <a:lstStyle/>
          <a:p>
            <a:r>
              <a:rPr lang="en-US" dirty="0"/>
              <a:t>Overall, PR is an important tool for building and maintaining an organization's reputation, communicating with stakeholders, and promoting products or services. It helps organizations effectively manage their relationships with the public and shape public opinion.</a:t>
            </a:r>
          </a:p>
        </p:txBody>
      </p:sp>
    </p:spTree>
    <p:extLst>
      <p:ext uri="{BB962C8B-B14F-4D97-AF65-F5344CB8AC3E}">
        <p14:creationId xmlns:p14="http://schemas.microsoft.com/office/powerpoint/2010/main" val="923198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89DD2-56B6-BF46-92DD-A60FD183AE48}"/>
              </a:ext>
            </a:extLst>
          </p:cNvPr>
          <p:cNvSpPr>
            <a:spLocks noGrp="1"/>
          </p:cNvSpPr>
          <p:nvPr>
            <p:ph type="ctrTitle"/>
          </p:nvPr>
        </p:nvSpPr>
        <p:spPr/>
        <p:txBody>
          <a:bodyPr anchor="ctr">
            <a:normAutofit/>
          </a:bodyPr>
          <a:lstStyle/>
          <a:p>
            <a:r>
              <a:rPr lang="en-US" dirty="0"/>
              <a:t>What is a Public Relations Toolkit?</a:t>
            </a:r>
          </a:p>
        </p:txBody>
      </p:sp>
      <p:sp>
        <p:nvSpPr>
          <p:cNvPr id="3" name="Subtitle 2">
            <a:extLst>
              <a:ext uri="{FF2B5EF4-FFF2-40B4-BE49-F238E27FC236}">
                <a16:creationId xmlns:a16="http://schemas.microsoft.com/office/drawing/2014/main" id="{836C004D-868F-C64E-BFB6-9948C84FF30F}"/>
              </a:ext>
            </a:extLst>
          </p:cNvPr>
          <p:cNvSpPr>
            <a:spLocks noGrp="1"/>
          </p:cNvSpPr>
          <p:nvPr>
            <p:ph type="subTitle" idx="1"/>
          </p:nvPr>
        </p:nvSpPr>
        <p:spPr/>
        <p:txBody>
          <a:bodyPr>
            <a:normAutofit/>
          </a:bodyPr>
          <a:lstStyle/>
          <a:p>
            <a:endParaRPr lang="en-US" sz="3600" dirty="0"/>
          </a:p>
        </p:txBody>
      </p:sp>
      <p:sp>
        <p:nvSpPr>
          <p:cNvPr id="4" name="Date Placeholder 3">
            <a:extLst>
              <a:ext uri="{FF2B5EF4-FFF2-40B4-BE49-F238E27FC236}">
                <a16:creationId xmlns:a16="http://schemas.microsoft.com/office/drawing/2014/main" id="{566A7BCB-6D97-0F4E-B14C-0FF764DCFFED}"/>
              </a:ext>
            </a:extLst>
          </p:cNvPr>
          <p:cNvSpPr>
            <a:spLocks noGrp="1"/>
          </p:cNvSpPr>
          <p:nvPr>
            <p:ph type="dt" sz="half" idx="10"/>
          </p:nvPr>
        </p:nvSpPr>
        <p:spPr/>
        <p:txBody>
          <a:bodyPr/>
          <a:lstStyle/>
          <a:p>
            <a:fld id="{A42C7EC4-D054-174F-A58A-DD0BC2BC8E9F}" type="datetime1">
              <a:rPr lang="en-US" smtClean="0"/>
              <a:t>1/14/23</a:t>
            </a:fld>
            <a:endParaRPr lang="en-US"/>
          </a:p>
        </p:txBody>
      </p:sp>
      <p:sp>
        <p:nvSpPr>
          <p:cNvPr id="5" name="Footer Placeholder 4">
            <a:extLst>
              <a:ext uri="{FF2B5EF4-FFF2-40B4-BE49-F238E27FC236}">
                <a16:creationId xmlns:a16="http://schemas.microsoft.com/office/drawing/2014/main" id="{1CEC59EB-13EE-804F-905A-4F2E39AF5295}"/>
              </a:ext>
            </a:extLst>
          </p:cNvPr>
          <p:cNvSpPr>
            <a:spLocks noGrp="1"/>
          </p:cNvSpPr>
          <p:nvPr>
            <p:ph type="ftr" sz="quarter" idx="11"/>
          </p:nvPr>
        </p:nvSpPr>
        <p:spPr/>
        <p:txBody>
          <a:bodyPr/>
          <a:lstStyle/>
          <a:p>
            <a:r>
              <a:rPr lang="en-US" dirty="0"/>
              <a:t>Public Relations Tool Kit - How To</a:t>
            </a:r>
          </a:p>
        </p:txBody>
      </p:sp>
      <p:sp>
        <p:nvSpPr>
          <p:cNvPr id="6" name="Slide Number Placeholder 5">
            <a:extLst>
              <a:ext uri="{FF2B5EF4-FFF2-40B4-BE49-F238E27FC236}">
                <a16:creationId xmlns:a16="http://schemas.microsoft.com/office/drawing/2014/main" id="{5BE3B509-4CAD-2E47-9BB4-02DB7AAC5B90}"/>
              </a:ext>
            </a:extLst>
          </p:cNvPr>
          <p:cNvSpPr>
            <a:spLocks noGrp="1"/>
          </p:cNvSpPr>
          <p:nvPr>
            <p:ph type="sldNum" sz="quarter" idx="12"/>
          </p:nvPr>
        </p:nvSpPr>
        <p:spPr/>
        <p:txBody>
          <a:bodyPr/>
          <a:lstStyle/>
          <a:p>
            <a:fld id="{48D05EAA-9491-8D4D-B63F-F34C7E66C610}" type="slidenum">
              <a:rPr lang="en-US" smtClean="0"/>
              <a:t>15</a:t>
            </a:fld>
            <a:endParaRPr lang="en-US"/>
          </a:p>
        </p:txBody>
      </p:sp>
    </p:spTree>
    <p:extLst>
      <p:ext uri="{BB962C8B-B14F-4D97-AF65-F5344CB8AC3E}">
        <p14:creationId xmlns:p14="http://schemas.microsoft.com/office/powerpoint/2010/main" val="2822709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EE3F1-1577-89A4-51F8-31F8B37AF057}"/>
              </a:ext>
            </a:extLst>
          </p:cNvPr>
          <p:cNvSpPr>
            <a:spLocks noGrp="1"/>
          </p:cNvSpPr>
          <p:nvPr>
            <p:ph type="title"/>
          </p:nvPr>
        </p:nvSpPr>
        <p:spPr/>
        <p:txBody>
          <a:bodyPr/>
          <a:lstStyle/>
          <a:p>
            <a:r>
              <a:rPr lang="en-US" dirty="0"/>
              <a:t>Public Relations Tool Kit</a:t>
            </a:r>
          </a:p>
        </p:txBody>
      </p:sp>
      <p:sp>
        <p:nvSpPr>
          <p:cNvPr id="3" name="Content Placeholder 2">
            <a:extLst>
              <a:ext uri="{FF2B5EF4-FFF2-40B4-BE49-F238E27FC236}">
                <a16:creationId xmlns:a16="http://schemas.microsoft.com/office/drawing/2014/main" id="{E39621FE-D61B-263B-0F72-820FD67956F0}"/>
              </a:ext>
            </a:extLst>
          </p:cNvPr>
          <p:cNvSpPr>
            <a:spLocks noGrp="1"/>
          </p:cNvSpPr>
          <p:nvPr>
            <p:ph idx="1"/>
          </p:nvPr>
        </p:nvSpPr>
        <p:spPr/>
        <p:txBody>
          <a:bodyPr/>
          <a:lstStyle/>
          <a:p>
            <a:pPr marL="0" indent="0" algn="ctr">
              <a:buNone/>
            </a:pPr>
            <a:r>
              <a:rPr lang="en-US" sz="3600" dirty="0">
                <a:effectLst/>
              </a:rPr>
              <a:t>A public relations toolkit is a set of resources and strategies that organizations use to communicate with their stakeholders, including the media, customers, employees, and the general public. </a:t>
            </a:r>
          </a:p>
        </p:txBody>
      </p:sp>
      <p:sp>
        <p:nvSpPr>
          <p:cNvPr id="4" name="Date Placeholder 3">
            <a:extLst>
              <a:ext uri="{FF2B5EF4-FFF2-40B4-BE49-F238E27FC236}">
                <a16:creationId xmlns:a16="http://schemas.microsoft.com/office/drawing/2014/main" id="{33753216-0657-137E-4FDC-6E0BD1C94B71}"/>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A9633786-F578-F7FC-00BD-BB02E46D29A7}"/>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8B5998CA-184A-676B-1626-C5F146FFEBA9}"/>
              </a:ext>
            </a:extLst>
          </p:cNvPr>
          <p:cNvSpPr>
            <a:spLocks noGrp="1"/>
          </p:cNvSpPr>
          <p:nvPr>
            <p:ph type="sldNum" sz="quarter" idx="12"/>
          </p:nvPr>
        </p:nvSpPr>
        <p:spPr/>
        <p:txBody>
          <a:bodyPr/>
          <a:lstStyle/>
          <a:p>
            <a:fld id="{48D05EAA-9491-8D4D-B63F-F34C7E66C610}" type="slidenum">
              <a:rPr lang="en-US" smtClean="0"/>
              <a:t>16</a:t>
            </a:fld>
            <a:endParaRPr lang="en-US" dirty="0"/>
          </a:p>
        </p:txBody>
      </p:sp>
    </p:spTree>
    <p:extLst>
      <p:ext uri="{BB962C8B-B14F-4D97-AF65-F5344CB8AC3E}">
        <p14:creationId xmlns:p14="http://schemas.microsoft.com/office/powerpoint/2010/main" val="4123559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62452-9F60-1CD4-5A11-611AB06C3E32}"/>
              </a:ext>
            </a:extLst>
          </p:cNvPr>
          <p:cNvSpPr>
            <a:spLocks noGrp="1"/>
          </p:cNvSpPr>
          <p:nvPr>
            <p:ph type="title"/>
          </p:nvPr>
        </p:nvSpPr>
        <p:spPr/>
        <p:txBody>
          <a:bodyPr>
            <a:normAutofit/>
          </a:bodyPr>
          <a:lstStyle/>
          <a:p>
            <a:r>
              <a:rPr lang="en-US" dirty="0"/>
              <a:t> Basic Concepts of a PR Toolkit</a:t>
            </a:r>
          </a:p>
        </p:txBody>
      </p:sp>
      <p:sp>
        <p:nvSpPr>
          <p:cNvPr id="3" name="Content Placeholder 2">
            <a:extLst>
              <a:ext uri="{FF2B5EF4-FFF2-40B4-BE49-F238E27FC236}">
                <a16:creationId xmlns:a16="http://schemas.microsoft.com/office/drawing/2014/main" id="{4A853994-C5C1-B088-DD79-9BEC241620E2}"/>
              </a:ext>
            </a:extLst>
          </p:cNvPr>
          <p:cNvSpPr>
            <a:spLocks noGrp="1"/>
          </p:cNvSpPr>
          <p:nvPr>
            <p:ph idx="1"/>
          </p:nvPr>
        </p:nvSpPr>
        <p:spPr/>
        <p:txBody>
          <a:bodyPr>
            <a:normAutofit/>
          </a:bodyPr>
          <a:lstStyle/>
          <a:p>
            <a:r>
              <a:rPr lang="en-US" dirty="0"/>
              <a:t>Message development: </a:t>
            </a:r>
          </a:p>
          <a:p>
            <a:pPr lvl="1"/>
            <a:r>
              <a:rPr lang="en-US" dirty="0"/>
              <a:t>Developing clear, concise, and consistent messages that communicate the organization's key points, values, and goals.</a:t>
            </a:r>
          </a:p>
          <a:p>
            <a:r>
              <a:rPr lang="en-US" dirty="0"/>
              <a:t>Media relations: </a:t>
            </a:r>
          </a:p>
          <a:p>
            <a:pPr lvl="1"/>
            <a:r>
              <a:rPr lang="en-US" dirty="0"/>
              <a:t>Building and maintaining relationships with journalists, bloggers, and other media professionals in order to get coverage for the organization's news and information.</a:t>
            </a:r>
          </a:p>
          <a:p>
            <a:pPr marL="0" indent="0">
              <a:buNone/>
            </a:pPr>
            <a:endParaRPr lang="en-US" dirty="0"/>
          </a:p>
        </p:txBody>
      </p:sp>
      <p:sp>
        <p:nvSpPr>
          <p:cNvPr id="4" name="Date Placeholder 3">
            <a:extLst>
              <a:ext uri="{FF2B5EF4-FFF2-40B4-BE49-F238E27FC236}">
                <a16:creationId xmlns:a16="http://schemas.microsoft.com/office/drawing/2014/main" id="{F9350A7A-AA1D-D882-18BE-4FFB48B121E5}"/>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DE75A449-67CB-C212-B55F-82A7B7592EB2}"/>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FE66E71A-9D78-E046-FA33-F9F308F1A598}"/>
              </a:ext>
            </a:extLst>
          </p:cNvPr>
          <p:cNvSpPr>
            <a:spLocks noGrp="1"/>
          </p:cNvSpPr>
          <p:nvPr>
            <p:ph type="sldNum" sz="quarter" idx="12"/>
          </p:nvPr>
        </p:nvSpPr>
        <p:spPr/>
        <p:txBody>
          <a:bodyPr/>
          <a:lstStyle/>
          <a:p>
            <a:fld id="{48D05EAA-9491-8D4D-B63F-F34C7E66C610}" type="slidenum">
              <a:rPr lang="en-US" smtClean="0"/>
              <a:t>17</a:t>
            </a:fld>
            <a:endParaRPr lang="en-US" dirty="0"/>
          </a:p>
        </p:txBody>
      </p:sp>
    </p:spTree>
    <p:extLst>
      <p:ext uri="{BB962C8B-B14F-4D97-AF65-F5344CB8AC3E}">
        <p14:creationId xmlns:p14="http://schemas.microsoft.com/office/powerpoint/2010/main" val="1369093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62452-9F60-1CD4-5A11-611AB06C3E32}"/>
              </a:ext>
            </a:extLst>
          </p:cNvPr>
          <p:cNvSpPr>
            <a:spLocks noGrp="1"/>
          </p:cNvSpPr>
          <p:nvPr>
            <p:ph type="title"/>
          </p:nvPr>
        </p:nvSpPr>
        <p:spPr/>
        <p:txBody>
          <a:bodyPr>
            <a:normAutofit/>
          </a:bodyPr>
          <a:lstStyle/>
          <a:p>
            <a:r>
              <a:rPr lang="en-US" dirty="0"/>
              <a:t> Basic Concepts of a PR Toolkit</a:t>
            </a:r>
          </a:p>
        </p:txBody>
      </p:sp>
      <p:sp>
        <p:nvSpPr>
          <p:cNvPr id="3" name="Content Placeholder 2">
            <a:extLst>
              <a:ext uri="{FF2B5EF4-FFF2-40B4-BE49-F238E27FC236}">
                <a16:creationId xmlns:a16="http://schemas.microsoft.com/office/drawing/2014/main" id="{4A853994-C5C1-B088-DD79-9BEC241620E2}"/>
              </a:ext>
            </a:extLst>
          </p:cNvPr>
          <p:cNvSpPr>
            <a:spLocks noGrp="1"/>
          </p:cNvSpPr>
          <p:nvPr>
            <p:ph idx="1"/>
          </p:nvPr>
        </p:nvSpPr>
        <p:spPr/>
        <p:txBody>
          <a:bodyPr>
            <a:normAutofit/>
          </a:bodyPr>
          <a:lstStyle/>
          <a:p>
            <a:r>
              <a:rPr lang="en-US" dirty="0"/>
              <a:t>Social media: </a:t>
            </a:r>
          </a:p>
          <a:p>
            <a:pPr lvl="1"/>
            <a:r>
              <a:rPr lang="en-US" dirty="0"/>
              <a:t>Using social media platforms like Twitter, Facebook, and LinkedIn to engage with stakeholders and share information about the organization.</a:t>
            </a:r>
          </a:p>
          <a:p>
            <a:r>
              <a:rPr lang="en-US" dirty="0"/>
              <a:t>Crisis management: </a:t>
            </a:r>
          </a:p>
          <a:p>
            <a:pPr lvl="1"/>
            <a:r>
              <a:rPr lang="en-US" dirty="0"/>
              <a:t>Planning for and responding to unexpected events or situations that could damage the organization's reputation or image.</a:t>
            </a:r>
          </a:p>
          <a:p>
            <a:pPr marL="0" indent="0">
              <a:buNone/>
            </a:pPr>
            <a:endParaRPr lang="en-US" dirty="0"/>
          </a:p>
        </p:txBody>
      </p:sp>
      <p:sp>
        <p:nvSpPr>
          <p:cNvPr id="4" name="Date Placeholder 3">
            <a:extLst>
              <a:ext uri="{FF2B5EF4-FFF2-40B4-BE49-F238E27FC236}">
                <a16:creationId xmlns:a16="http://schemas.microsoft.com/office/drawing/2014/main" id="{F9350A7A-AA1D-D882-18BE-4FFB48B121E5}"/>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DE75A449-67CB-C212-B55F-82A7B7592EB2}"/>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FE66E71A-9D78-E046-FA33-F9F308F1A598}"/>
              </a:ext>
            </a:extLst>
          </p:cNvPr>
          <p:cNvSpPr>
            <a:spLocks noGrp="1"/>
          </p:cNvSpPr>
          <p:nvPr>
            <p:ph type="sldNum" sz="quarter" idx="12"/>
          </p:nvPr>
        </p:nvSpPr>
        <p:spPr/>
        <p:txBody>
          <a:bodyPr/>
          <a:lstStyle/>
          <a:p>
            <a:fld id="{48D05EAA-9491-8D4D-B63F-F34C7E66C610}" type="slidenum">
              <a:rPr lang="en-US" smtClean="0"/>
              <a:t>18</a:t>
            </a:fld>
            <a:endParaRPr lang="en-US" dirty="0"/>
          </a:p>
        </p:txBody>
      </p:sp>
    </p:spTree>
    <p:extLst>
      <p:ext uri="{BB962C8B-B14F-4D97-AF65-F5344CB8AC3E}">
        <p14:creationId xmlns:p14="http://schemas.microsoft.com/office/powerpoint/2010/main" val="915115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62452-9F60-1CD4-5A11-611AB06C3E32}"/>
              </a:ext>
            </a:extLst>
          </p:cNvPr>
          <p:cNvSpPr>
            <a:spLocks noGrp="1"/>
          </p:cNvSpPr>
          <p:nvPr>
            <p:ph type="title"/>
          </p:nvPr>
        </p:nvSpPr>
        <p:spPr/>
        <p:txBody>
          <a:bodyPr>
            <a:normAutofit/>
          </a:bodyPr>
          <a:lstStyle/>
          <a:p>
            <a:r>
              <a:rPr lang="en-US" dirty="0"/>
              <a:t> Basic Concepts of a PR Toolkit</a:t>
            </a:r>
          </a:p>
        </p:txBody>
      </p:sp>
      <p:sp>
        <p:nvSpPr>
          <p:cNvPr id="3" name="Content Placeholder 2">
            <a:extLst>
              <a:ext uri="{FF2B5EF4-FFF2-40B4-BE49-F238E27FC236}">
                <a16:creationId xmlns:a16="http://schemas.microsoft.com/office/drawing/2014/main" id="{4A853994-C5C1-B088-DD79-9BEC241620E2}"/>
              </a:ext>
            </a:extLst>
          </p:cNvPr>
          <p:cNvSpPr>
            <a:spLocks noGrp="1"/>
          </p:cNvSpPr>
          <p:nvPr>
            <p:ph idx="1"/>
          </p:nvPr>
        </p:nvSpPr>
        <p:spPr/>
        <p:txBody>
          <a:bodyPr>
            <a:normAutofit/>
          </a:bodyPr>
          <a:lstStyle/>
          <a:p>
            <a:r>
              <a:rPr lang="en-US" dirty="0"/>
              <a:t>Public speaking: </a:t>
            </a:r>
          </a:p>
          <a:p>
            <a:pPr lvl="1"/>
            <a:r>
              <a:rPr lang="en-US" dirty="0"/>
              <a:t>Representing the organization at public events and speaking to groups of stakeholders.</a:t>
            </a:r>
          </a:p>
          <a:p>
            <a:r>
              <a:rPr lang="en-US" dirty="0"/>
              <a:t>Content creation: </a:t>
            </a:r>
          </a:p>
          <a:p>
            <a:pPr lvl="1"/>
            <a:r>
              <a:rPr lang="en-US" dirty="0"/>
              <a:t>Developing and distributing a variety of content, such as press releases, social media posts, blog articles, and video content, to share information about the organization with stakeholders.</a:t>
            </a:r>
          </a:p>
        </p:txBody>
      </p:sp>
      <p:sp>
        <p:nvSpPr>
          <p:cNvPr id="4" name="Date Placeholder 3">
            <a:extLst>
              <a:ext uri="{FF2B5EF4-FFF2-40B4-BE49-F238E27FC236}">
                <a16:creationId xmlns:a16="http://schemas.microsoft.com/office/drawing/2014/main" id="{F9350A7A-AA1D-D882-18BE-4FFB48B121E5}"/>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DE75A449-67CB-C212-B55F-82A7B7592EB2}"/>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FE66E71A-9D78-E046-FA33-F9F308F1A598}"/>
              </a:ext>
            </a:extLst>
          </p:cNvPr>
          <p:cNvSpPr>
            <a:spLocks noGrp="1"/>
          </p:cNvSpPr>
          <p:nvPr>
            <p:ph type="sldNum" sz="quarter" idx="12"/>
          </p:nvPr>
        </p:nvSpPr>
        <p:spPr/>
        <p:txBody>
          <a:bodyPr/>
          <a:lstStyle/>
          <a:p>
            <a:fld id="{48D05EAA-9491-8D4D-B63F-F34C7E66C610}" type="slidenum">
              <a:rPr lang="en-US" smtClean="0"/>
              <a:t>19</a:t>
            </a:fld>
            <a:endParaRPr lang="en-US" dirty="0"/>
          </a:p>
        </p:txBody>
      </p:sp>
    </p:spTree>
    <p:extLst>
      <p:ext uri="{BB962C8B-B14F-4D97-AF65-F5344CB8AC3E}">
        <p14:creationId xmlns:p14="http://schemas.microsoft.com/office/powerpoint/2010/main" val="3333628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BCFD3F-1BF2-3366-2629-C6064B44B6ED}"/>
              </a:ext>
            </a:extLst>
          </p:cNvPr>
          <p:cNvSpPr>
            <a:spLocks noGrp="1"/>
          </p:cNvSpPr>
          <p:nvPr>
            <p:ph type="dt" sz="half" idx="10"/>
          </p:nvPr>
        </p:nvSpPr>
        <p:spPr/>
        <p:txBody>
          <a:bodyPr/>
          <a:lstStyle/>
          <a:p>
            <a:fld id="{F208F0BD-79C2-E040-93E4-C8FD8AE6863A}" type="datetime1">
              <a:rPr lang="en-US" smtClean="0"/>
              <a:t>1/14/23</a:t>
            </a:fld>
            <a:endParaRPr lang="en-US"/>
          </a:p>
        </p:txBody>
      </p:sp>
      <p:sp>
        <p:nvSpPr>
          <p:cNvPr id="5" name="Footer Placeholder 4">
            <a:extLst>
              <a:ext uri="{FF2B5EF4-FFF2-40B4-BE49-F238E27FC236}">
                <a16:creationId xmlns:a16="http://schemas.microsoft.com/office/drawing/2014/main" id="{CDCA09BB-15EC-C7E3-7A03-BC35F1C37C11}"/>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65C76847-E2F9-9309-2BE2-3A3424DAAF71}"/>
              </a:ext>
            </a:extLst>
          </p:cNvPr>
          <p:cNvSpPr>
            <a:spLocks noGrp="1"/>
          </p:cNvSpPr>
          <p:nvPr>
            <p:ph type="sldNum" sz="quarter" idx="12"/>
          </p:nvPr>
        </p:nvSpPr>
        <p:spPr/>
        <p:txBody>
          <a:bodyPr/>
          <a:lstStyle/>
          <a:p>
            <a:fld id="{48D05EAA-9491-8D4D-B63F-F34C7E66C610}" type="slidenum">
              <a:rPr lang="en-US" smtClean="0"/>
              <a:t>2</a:t>
            </a:fld>
            <a:endParaRPr lang="en-US" dirty="0"/>
          </a:p>
        </p:txBody>
      </p:sp>
      <p:sp>
        <p:nvSpPr>
          <p:cNvPr id="20" name="TextBox 19">
            <a:extLst>
              <a:ext uri="{FF2B5EF4-FFF2-40B4-BE49-F238E27FC236}">
                <a16:creationId xmlns:a16="http://schemas.microsoft.com/office/drawing/2014/main" id="{3B28E1BF-87B3-A3A1-C8B4-BEF98BAA5FF3}"/>
              </a:ext>
            </a:extLst>
          </p:cNvPr>
          <p:cNvSpPr txBox="1"/>
          <p:nvPr/>
        </p:nvSpPr>
        <p:spPr>
          <a:xfrm>
            <a:off x="628650" y="1305342"/>
            <a:ext cx="7886700" cy="5109091"/>
          </a:xfrm>
          <a:prstGeom prst="rect">
            <a:avLst/>
          </a:prstGeom>
          <a:noFill/>
        </p:spPr>
        <p:txBody>
          <a:bodyPr wrap="square">
            <a:spAutoFit/>
          </a:bodyPr>
          <a:lstStyle/>
          <a:p>
            <a:r>
              <a:rPr lang="en-US" sz="2800" b="1" dirty="0"/>
              <a:t>Did you know that wilegion.org has a PR Toolkit with resources for you to use at your Post, County or District?</a:t>
            </a:r>
          </a:p>
          <a:p>
            <a:br>
              <a:rPr lang="en-US" sz="1000" dirty="0"/>
            </a:br>
            <a:r>
              <a:rPr lang="en-US" sz="2400" dirty="0"/>
              <a:t>In this presentation, we talk about Public Relations and Marketing, and we will guide you through what the site has to offer including:</a:t>
            </a:r>
          </a:p>
          <a:p>
            <a:pPr lvl="1"/>
            <a:endParaRPr lang="en-US" sz="1000" dirty="0"/>
          </a:p>
          <a:p>
            <a:pPr marL="742950" lvl="1" indent="-285750">
              <a:buFont typeface="Arial" panose="020B0604020202020204" pitchFamily="34" charset="0"/>
              <a:buChar char="•"/>
            </a:pPr>
            <a:r>
              <a:rPr lang="en-US" sz="2400" dirty="0"/>
              <a:t>Fillable Flyers &amp; Event Posters</a:t>
            </a:r>
          </a:p>
          <a:p>
            <a:pPr marL="742950" lvl="1" indent="-285750">
              <a:buFont typeface="Arial" panose="020B0604020202020204" pitchFamily="34" charset="0"/>
              <a:buChar char="•"/>
            </a:pPr>
            <a:r>
              <a:rPr lang="en-US" sz="2400" dirty="0"/>
              <a:t>Program Brochures</a:t>
            </a:r>
          </a:p>
          <a:p>
            <a:pPr marL="742950" lvl="1" indent="-285750">
              <a:buFont typeface="Arial" panose="020B0604020202020204" pitchFamily="34" charset="0"/>
              <a:buChar char="•"/>
            </a:pPr>
            <a:r>
              <a:rPr lang="en-US" sz="2400" dirty="0"/>
              <a:t>Legion Wisconsin Logos to download</a:t>
            </a:r>
          </a:p>
          <a:p>
            <a:pPr marL="742950" lvl="1" indent="-285750">
              <a:buFont typeface="Arial" panose="020B0604020202020204" pitchFamily="34" charset="0"/>
              <a:buChar char="•"/>
            </a:pPr>
            <a:r>
              <a:rPr lang="en-US" sz="2400" dirty="0"/>
              <a:t>National Emblem Request</a:t>
            </a:r>
          </a:p>
          <a:p>
            <a:pPr marL="742950" lvl="1" indent="-285750">
              <a:buFont typeface="Arial" panose="020B0604020202020204" pitchFamily="34" charset="0"/>
              <a:buChar char="•"/>
            </a:pPr>
            <a:r>
              <a:rPr lang="en-US" sz="2400" dirty="0"/>
              <a:t>Downloadable Leadership Photos</a:t>
            </a:r>
          </a:p>
          <a:p>
            <a:pPr marL="742950" lvl="1" indent="-285750">
              <a:buFont typeface="Arial" panose="020B0604020202020204" pitchFamily="34" charset="0"/>
              <a:buChar char="•"/>
            </a:pPr>
            <a:r>
              <a:rPr lang="en-US" sz="2400" dirty="0"/>
              <a:t>Press Release Templates</a:t>
            </a:r>
            <a:endParaRPr lang="en-US" dirty="0"/>
          </a:p>
        </p:txBody>
      </p:sp>
    </p:spTree>
    <p:extLst>
      <p:ext uri="{BB962C8B-B14F-4D97-AF65-F5344CB8AC3E}">
        <p14:creationId xmlns:p14="http://schemas.microsoft.com/office/powerpoint/2010/main" val="2681882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62452-9F60-1CD4-5A11-611AB06C3E32}"/>
              </a:ext>
            </a:extLst>
          </p:cNvPr>
          <p:cNvSpPr>
            <a:spLocks noGrp="1"/>
          </p:cNvSpPr>
          <p:nvPr>
            <p:ph type="title"/>
          </p:nvPr>
        </p:nvSpPr>
        <p:spPr/>
        <p:txBody>
          <a:bodyPr>
            <a:normAutofit/>
          </a:bodyPr>
          <a:lstStyle/>
          <a:p>
            <a:r>
              <a:rPr lang="en-US" dirty="0"/>
              <a:t> Basic Concepts of a PR Toolkit</a:t>
            </a:r>
          </a:p>
        </p:txBody>
      </p:sp>
      <p:sp>
        <p:nvSpPr>
          <p:cNvPr id="3" name="Content Placeholder 2">
            <a:extLst>
              <a:ext uri="{FF2B5EF4-FFF2-40B4-BE49-F238E27FC236}">
                <a16:creationId xmlns:a16="http://schemas.microsoft.com/office/drawing/2014/main" id="{4A853994-C5C1-B088-DD79-9BEC241620E2}"/>
              </a:ext>
            </a:extLst>
          </p:cNvPr>
          <p:cNvSpPr>
            <a:spLocks noGrp="1"/>
          </p:cNvSpPr>
          <p:nvPr>
            <p:ph idx="1"/>
          </p:nvPr>
        </p:nvSpPr>
        <p:spPr/>
        <p:txBody>
          <a:bodyPr>
            <a:normAutofit/>
          </a:bodyPr>
          <a:lstStyle/>
          <a:p>
            <a:r>
              <a:rPr lang="en-US" dirty="0"/>
              <a:t>Event planning: </a:t>
            </a:r>
          </a:p>
          <a:p>
            <a:pPr lvl="1"/>
            <a:r>
              <a:rPr lang="en-US" dirty="0"/>
              <a:t>Organizing and promoting events, such as press conferences, product launches, and fundraisers, to share information about the organization and engage with stakeholders.</a:t>
            </a:r>
          </a:p>
          <a:p>
            <a:pPr marL="0" indent="0">
              <a:buNone/>
            </a:pPr>
            <a:endParaRPr lang="en-US" dirty="0"/>
          </a:p>
        </p:txBody>
      </p:sp>
      <p:sp>
        <p:nvSpPr>
          <p:cNvPr id="4" name="Date Placeholder 3">
            <a:extLst>
              <a:ext uri="{FF2B5EF4-FFF2-40B4-BE49-F238E27FC236}">
                <a16:creationId xmlns:a16="http://schemas.microsoft.com/office/drawing/2014/main" id="{F9350A7A-AA1D-D882-18BE-4FFB48B121E5}"/>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DE75A449-67CB-C212-B55F-82A7B7592EB2}"/>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FE66E71A-9D78-E046-FA33-F9F308F1A598}"/>
              </a:ext>
            </a:extLst>
          </p:cNvPr>
          <p:cNvSpPr>
            <a:spLocks noGrp="1"/>
          </p:cNvSpPr>
          <p:nvPr>
            <p:ph type="sldNum" sz="quarter" idx="12"/>
          </p:nvPr>
        </p:nvSpPr>
        <p:spPr/>
        <p:txBody>
          <a:bodyPr/>
          <a:lstStyle/>
          <a:p>
            <a:fld id="{48D05EAA-9491-8D4D-B63F-F34C7E66C610}" type="slidenum">
              <a:rPr lang="en-US" smtClean="0"/>
              <a:t>20</a:t>
            </a:fld>
            <a:endParaRPr lang="en-US" dirty="0"/>
          </a:p>
        </p:txBody>
      </p:sp>
    </p:spTree>
    <p:extLst>
      <p:ext uri="{BB962C8B-B14F-4D97-AF65-F5344CB8AC3E}">
        <p14:creationId xmlns:p14="http://schemas.microsoft.com/office/powerpoint/2010/main" val="238706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89DD2-56B6-BF46-92DD-A60FD183AE48}"/>
              </a:ext>
            </a:extLst>
          </p:cNvPr>
          <p:cNvSpPr>
            <a:spLocks noGrp="1"/>
          </p:cNvSpPr>
          <p:nvPr>
            <p:ph type="ctrTitle"/>
          </p:nvPr>
        </p:nvSpPr>
        <p:spPr>
          <a:xfrm>
            <a:off x="685800" y="1122363"/>
            <a:ext cx="7772400" cy="3101294"/>
          </a:xfrm>
        </p:spPr>
        <p:txBody>
          <a:bodyPr anchor="ctr">
            <a:normAutofit/>
          </a:bodyPr>
          <a:lstStyle/>
          <a:p>
            <a:r>
              <a:rPr lang="en-US" dirty="0"/>
              <a:t>What’s the Difference between Public Relations and Marketing?</a:t>
            </a:r>
          </a:p>
        </p:txBody>
      </p:sp>
      <p:sp>
        <p:nvSpPr>
          <p:cNvPr id="4" name="Date Placeholder 3">
            <a:extLst>
              <a:ext uri="{FF2B5EF4-FFF2-40B4-BE49-F238E27FC236}">
                <a16:creationId xmlns:a16="http://schemas.microsoft.com/office/drawing/2014/main" id="{566A7BCB-6D97-0F4E-B14C-0FF764DCFFED}"/>
              </a:ext>
            </a:extLst>
          </p:cNvPr>
          <p:cNvSpPr>
            <a:spLocks noGrp="1"/>
          </p:cNvSpPr>
          <p:nvPr>
            <p:ph type="dt" sz="half" idx="10"/>
          </p:nvPr>
        </p:nvSpPr>
        <p:spPr/>
        <p:txBody>
          <a:bodyPr/>
          <a:lstStyle/>
          <a:p>
            <a:fld id="{A42C7EC4-D054-174F-A58A-DD0BC2BC8E9F}" type="datetime1">
              <a:rPr lang="en-US" smtClean="0"/>
              <a:t>1/14/23</a:t>
            </a:fld>
            <a:endParaRPr lang="en-US"/>
          </a:p>
        </p:txBody>
      </p:sp>
      <p:sp>
        <p:nvSpPr>
          <p:cNvPr id="5" name="Footer Placeholder 4">
            <a:extLst>
              <a:ext uri="{FF2B5EF4-FFF2-40B4-BE49-F238E27FC236}">
                <a16:creationId xmlns:a16="http://schemas.microsoft.com/office/drawing/2014/main" id="{1CEC59EB-13EE-804F-905A-4F2E39AF5295}"/>
              </a:ext>
            </a:extLst>
          </p:cNvPr>
          <p:cNvSpPr>
            <a:spLocks noGrp="1"/>
          </p:cNvSpPr>
          <p:nvPr>
            <p:ph type="ftr" sz="quarter" idx="11"/>
          </p:nvPr>
        </p:nvSpPr>
        <p:spPr/>
        <p:txBody>
          <a:bodyPr/>
          <a:lstStyle/>
          <a:p>
            <a:r>
              <a:rPr lang="en-US" dirty="0"/>
              <a:t>Public Relations Tool Kit - How To</a:t>
            </a:r>
          </a:p>
        </p:txBody>
      </p:sp>
      <p:sp>
        <p:nvSpPr>
          <p:cNvPr id="6" name="Slide Number Placeholder 5">
            <a:extLst>
              <a:ext uri="{FF2B5EF4-FFF2-40B4-BE49-F238E27FC236}">
                <a16:creationId xmlns:a16="http://schemas.microsoft.com/office/drawing/2014/main" id="{5BE3B509-4CAD-2E47-9BB4-02DB7AAC5B90}"/>
              </a:ext>
            </a:extLst>
          </p:cNvPr>
          <p:cNvSpPr>
            <a:spLocks noGrp="1"/>
          </p:cNvSpPr>
          <p:nvPr>
            <p:ph type="sldNum" sz="quarter" idx="12"/>
          </p:nvPr>
        </p:nvSpPr>
        <p:spPr/>
        <p:txBody>
          <a:bodyPr/>
          <a:lstStyle/>
          <a:p>
            <a:fld id="{48D05EAA-9491-8D4D-B63F-F34C7E66C610}" type="slidenum">
              <a:rPr lang="en-US" smtClean="0"/>
              <a:t>21</a:t>
            </a:fld>
            <a:endParaRPr lang="en-US"/>
          </a:p>
        </p:txBody>
      </p:sp>
    </p:spTree>
    <p:extLst>
      <p:ext uri="{BB962C8B-B14F-4D97-AF65-F5344CB8AC3E}">
        <p14:creationId xmlns:p14="http://schemas.microsoft.com/office/powerpoint/2010/main" val="2986607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F2258D-D9B3-A943-B66B-D193AE082531}"/>
              </a:ext>
            </a:extLst>
          </p:cNvPr>
          <p:cNvSpPr>
            <a:spLocks noGrp="1"/>
          </p:cNvSpPr>
          <p:nvPr>
            <p:ph idx="1"/>
          </p:nvPr>
        </p:nvSpPr>
        <p:spPr/>
        <p:txBody>
          <a:bodyPr>
            <a:normAutofit/>
          </a:bodyPr>
          <a:lstStyle/>
          <a:p>
            <a:pPr marL="0" indent="0" algn="ctr">
              <a:buNone/>
            </a:pPr>
            <a:r>
              <a:rPr lang="en-US" sz="4000" dirty="0"/>
              <a:t>Public relations (PR) and marketing are both fields that involve communicating with and influencing the public, but they have some key differences. </a:t>
            </a:r>
          </a:p>
        </p:txBody>
      </p:sp>
      <p:sp>
        <p:nvSpPr>
          <p:cNvPr id="4" name="Date Placeholder 3">
            <a:extLst>
              <a:ext uri="{FF2B5EF4-FFF2-40B4-BE49-F238E27FC236}">
                <a16:creationId xmlns:a16="http://schemas.microsoft.com/office/drawing/2014/main" id="{B2F8E39C-363E-C080-3A34-C411912E16EE}"/>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F6EF7941-8473-8DCA-5EA6-C661C8DD3C8C}"/>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C225F9A4-EBC8-AC1B-1740-331945F7FD82}"/>
              </a:ext>
            </a:extLst>
          </p:cNvPr>
          <p:cNvSpPr>
            <a:spLocks noGrp="1"/>
          </p:cNvSpPr>
          <p:nvPr>
            <p:ph type="sldNum" sz="quarter" idx="12"/>
          </p:nvPr>
        </p:nvSpPr>
        <p:spPr/>
        <p:txBody>
          <a:bodyPr/>
          <a:lstStyle/>
          <a:p>
            <a:fld id="{48D05EAA-9491-8D4D-B63F-F34C7E66C610}" type="slidenum">
              <a:rPr lang="en-US" smtClean="0"/>
              <a:t>22</a:t>
            </a:fld>
            <a:endParaRPr lang="en-US" dirty="0"/>
          </a:p>
        </p:txBody>
      </p:sp>
    </p:spTree>
    <p:extLst>
      <p:ext uri="{BB962C8B-B14F-4D97-AF65-F5344CB8AC3E}">
        <p14:creationId xmlns:p14="http://schemas.microsoft.com/office/powerpoint/2010/main" val="3962807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D2C495-649F-D674-D532-E49369A8F8A2}"/>
              </a:ext>
            </a:extLst>
          </p:cNvPr>
          <p:cNvSpPr>
            <a:spLocks noGrp="1"/>
          </p:cNvSpPr>
          <p:nvPr>
            <p:ph idx="1"/>
          </p:nvPr>
        </p:nvSpPr>
        <p:spPr/>
        <p:txBody>
          <a:bodyPr>
            <a:normAutofit/>
          </a:bodyPr>
          <a:lstStyle/>
          <a:p>
            <a:r>
              <a:rPr lang="en-US" dirty="0">
                <a:effectLst/>
              </a:rPr>
              <a:t>Audience: </a:t>
            </a:r>
          </a:p>
          <a:p>
            <a:pPr lvl="1"/>
            <a:r>
              <a:rPr lang="en-US" dirty="0">
                <a:effectLst/>
              </a:rPr>
              <a:t>PR focuses on building relationships with a variety of stakeholders, including the media, employees, customers, and the general public. Marketing, on the other hand, is primarily focused on attracting and retaining customers.</a:t>
            </a:r>
          </a:p>
          <a:p>
            <a:r>
              <a:rPr lang="en-US" dirty="0">
                <a:effectLst/>
              </a:rPr>
              <a:t>Goals: </a:t>
            </a:r>
          </a:p>
          <a:p>
            <a:pPr lvl="1"/>
            <a:r>
              <a:rPr lang="en-US" dirty="0">
                <a:effectLst/>
              </a:rPr>
              <a:t>PR aims to build and maintain the reputation and image of an organization, whereas marketing is focused on promoting and selling products or services.</a:t>
            </a:r>
          </a:p>
          <a:p>
            <a:endParaRPr lang="en-US" dirty="0"/>
          </a:p>
        </p:txBody>
      </p:sp>
      <p:sp>
        <p:nvSpPr>
          <p:cNvPr id="4" name="Date Placeholder 3">
            <a:extLst>
              <a:ext uri="{FF2B5EF4-FFF2-40B4-BE49-F238E27FC236}">
                <a16:creationId xmlns:a16="http://schemas.microsoft.com/office/drawing/2014/main" id="{DF320DDF-EA60-A8D7-3E28-A77DF17E82CC}"/>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07005C1A-4B5E-E159-4C52-0E2421F6E020}"/>
              </a:ext>
            </a:extLst>
          </p:cNvPr>
          <p:cNvSpPr>
            <a:spLocks noGrp="1"/>
          </p:cNvSpPr>
          <p:nvPr>
            <p:ph type="ftr" sz="quarter" idx="11"/>
          </p:nvPr>
        </p:nvSpPr>
        <p:spPr>
          <a:xfrm>
            <a:off x="2854779" y="6268403"/>
            <a:ext cx="3086100" cy="365125"/>
          </a:xfrm>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5B86C8B6-40B8-3D25-0FBF-9A60237786CA}"/>
              </a:ext>
            </a:extLst>
          </p:cNvPr>
          <p:cNvSpPr>
            <a:spLocks noGrp="1"/>
          </p:cNvSpPr>
          <p:nvPr>
            <p:ph type="sldNum" sz="quarter" idx="12"/>
          </p:nvPr>
        </p:nvSpPr>
        <p:spPr/>
        <p:txBody>
          <a:bodyPr/>
          <a:lstStyle/>
          <a:p>
            <a:fld id="{48D05EAA-9491-8D4D-B63F-F34C7E66C610}" type="slidenum">
              <a:rPr lang="en-US" smtClean="0"/>
              <a:t>23</a:t>
            </a:fld>
            <a:endParaRPr lang="en-US" dirty="0"/>
          </a:p>
        </p:txBody>
      </p:sp>
      <p:sp>
        <p:nvSpPr>
          <p:cNvPr id="7" name="Title 1">
            <a:extLst>
              <a:ext uri="{FF2B5EF4-FFF2-40B4-BE49-F238E27FC236}">
                <a16:creationId xmlns:a16="http://schemas.microsoft.com/office/drawing/2014/main" id="{77D6C029-DE12-2887-2393-B9F47363E369}"/>
              </a:ext>
            </a:extLst>
          </p:cNvPr>
          <p:cNvSpPr>
            <a:spLocks noGrp="1"/>
          </p:cNvSpPr>
          <p:nvPr>
            <p:ph type="title"/>
          </p:nvPr>
        </p:nvSpPr>
        <p:spPr/>
        <p:txBody>
          <a:bodyPr>
            <a:normAutofit fontScale="90000"/>
          </a:bodyPr>
          <a:lstStyle/>
          <a:p>
            <a:r>
              <a:rPr lang="en-US" dirty="0"/>
              <a:t>Main Differences - PR and Marketing</a:t>
            </a:r>
          </a:p>
        </p:txBody>
      </p:sp>
    </p:spTree>
    <p:extLst>
      <p:ext uri="{BB962C8B-B14F-4D97-AF65-F5344CB8AC3E}">
        <p14:creationId xmlns:p14="http://schemas.microsoft.com/office/powerpoint/2010/main" val="390163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D2C495-649F-D674-D532-E49369A8F8A2}"/>
              </a:ext>
            </a:extLst>
          </p:cNvPr>
          <p:cNvSpPr>
            <a:spLocks noGrp="1"/>
          </p:cNvSpPr>
          <p:nvPr>
            <p:ph idx="1"/>
          </p:nvPr>
        </p:nvSpPr>
        <p:spPr/>
        <p:txBody>
          <a:bodyPr>
            <a:normAutofit/>
          </a:bodyPr>
          <a:lstStyle/>
          <a:p>
            <a:r>
              <a:rPr lang="en-US" dirty="0">
                <a:effectLst/>
              </a:rPr>
              <a:t>Tactics: </a:t>
            </a:r>
          </a:p>
          <a:p>
            <a:pPr lvl="1"/>
            <a:r>
              <a:rPr lang="en-US" dirty="0">
                <a:effectLst/>
              </a:rPr>
              <a:t>PR uses tactics such as media relations, crisis management, and content creation to communicate with stakeholders, while marketing uses tactics such as advertising, branding, and market research to reach and persuade potential customers.</a:t>
            </a:r>
          </a:p>
          <a:p>
            <a:r>
              <a:rPr lang="en-US" dirty="0">
                <a:effectLst/>
              </a:rPr>
              <a:t>Relationship to sales: </a:t>
            </a:r>
          </a:p>
          <a:p>
            <a:pPr lvl="1"/>
            <a:r>
              <a:rPr lang="en-US" dirty="0">
                <a:effectLst/>
              </a:rPr>
              <a:t>PR is generally considered a separate function from sales, whereas marketing is more closely tied to the sales process.</a:t>
            </a:r>
            <a:endParaRPr lang="en-US" dirty="0"/>
          </a:p>
        </p:txBody>
      </p:sp>
      <p:sp>
        <p:nvSpPr>
          <p:cNvPr id="4" name="Date Placeholder 3">
            <a:extLst>
              <a:ext uri="{FF2B5EF4-FFF2-40B4-BE49-F238E27FC236}">
                <a16:creationId xmlns:a16="http://schemas.microsoft.com/office/drawing/2014/main" id="{DF320DDF-EA60-A8D7-3E28-A77DF17E82CC}"/>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07005C1A-4B5E-E159-4C52-0E2421F6E020}"/>
              </a:ext>
            </a:extLst>
          </p:cNvPr>
          <p:cNvSpPr>
            <a:spLocks noGrp="1"/>
          </p:cNvSpPr>
          <p:nvPr>
            <p:ph type="ftr" sz="quarter" idx="11"/>
          </p:nvPr>
        </p:nvSpPr>
        <p:spPr>
          <a:xfrm>
            <a:off x="2854779" y="6268403"/>
            <a:ext cx="3086100" cy="365125"/>
          </a:xfrm>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5B86C8B6-40B8-3D25-0FBF-9A60237786CA}"/>
              </a:ext>
            </a:extLst>
          </p:cNvPr>
          <p:cNvSpPr>
            <a:spLocks noGrp="1"/>
          </p:cNvSpPr>
          <p:nvPr>
            <p:ph type="sldNum" sz="quarter" idx="12"/>
          </p:nvPr>
        </p:nvSpPr>
        <p:spPr/>
        <p:txBody>
          <a:bodyPr/>
          <a:lstStyle/>
          <a:p>
            <a:fld id="{48D05EAA-9491-8D4D-B63F-F34C7E66C610}" type="slidenum">
              <a:rPr lang="en-US" smtClean="0"/>
              <a:t>24</a:t>
            </a:fld>
            <a:endParaRPr lang="en-US" dirty="0"/>
          </a:p>
        </p:txBody>
      </p:sp>
      <p:sp>
        <p:nvSpPr>
          <p:cNvPr id="7" name="Title 1">
            <a:extLst>
              <a:ext uri="{FF2B5EF4-FFF2-40B4-BE49-F238E27FC236}">
                <a16:creationId xmlns:a16="http://schemas.microsoft.com/office/drawing/2014/main" id="{77D6C029-DE12-2887-2393-B9F47363E369}"/>
              </a:ext>
            </a:extLst>
          </p:cNvPr>
          <p:cNvSpPr>
            <a:spLocks noGrp="1"/>
          </p:cNvSpPr>
          <p:nvPr>
            <p:ph type="title"/>
          </p:nvPr>
        </p:nvSpPr>
        <p:spPr/>
        <p:txBody>
          <a:bodyPr>
            <a:normAutofit fontScale="90000"/>
          </a:bodyPr>
          <a:lstStyle/>
          <a:p>
            <a:r>
              <a:rPr lang="en-US" dirty="0"/>
              <a:t>Main Differences - PR and Marketing</a:t>
            </a:r>
          </a:p>
        </p:txBody>
      </p:sp>
    </p:spTree>
    <p:extLst>
      <p:ext uri="{BB962C8B-B14F-4D97-AF65-F5344CB8AC3E}">
        <p14:creationId xmlns:p14="http://schemas.microsoft.com/office/powerpoint/2010/main" val="1460535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6416C0-38DB-BBBE-F199-3E56BA30A964}"/>
              </a:ext>
            </a:extLst>
          </p:cNvPr>
          <p:cNvSpPr>
            <a:spLocks noGrp="1"/>
          </p:cNvSpPr>
          <p:nvPr>
            <p:ph idx="1"/>
          </p:nvPr>
        </p:nvSpPr>
        <p:spPr>
          <a:xfrm>
            <a:off x="628650" y="1436915"/>
            <a:ext cx="7886700" cy="4740048"/>
          </a:xfrm>
        </p:spPr>
        <p:txBody>
          <a:bodyPr>
            <a:normAutofit lnSpcReduction="10000"/>
          </a:bodyPr>
          <a:lstStyle/>
          <a:p>
            <a:pPr marL="0" indent="0" algn="ctr">
              <a:buNone/>
            </a:pPr>
            <a:r>
              <a:rPr lang="en-US" sz="4400" dirty="0"/>
              <a:t>Overall, the main difference between PR and marketing is that PR is focused on building and maintaining relationships with a variety of stakeholders, while marketing is focused on promoting and selling products or services to a specific audience.</a:t>
            </a:r>
          </a:p>
        </p:txBody>
      </p:sp>
      <p:sp>
        <p:nvSpPr>
          <p:cNvPr id="4" name="Date Placeholder 3">
            <a:extLst>
              <a:ext uri="{FF2B5EF4-FFF2-40B4-BE49-F238E27FC236}">
                <a16:creationId xmlns:a16="http://schemas.microsoft.com/office/drawing/2014/main" id="{67B2C2A9-D60D-AD31-2E16-4421FD3B78E7}"/>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346846CB-6ACE-7CA6-AFA4-20EDCA8A3BD4}"/>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BF7CE155-79AD-DBA6-33F7-BA31748540A5}"/>
              </a:ext>
            </a:extLst>
          </p:cNvPr>
          <p:cNvSpPr>
            <a:spLocks noGrp="1"/>
          </p:cNvSpPr>
          <p:nvPr>
            <p:ph type="sldNum" sz="quarter" idx="12"/>
          </p:nvPr>
        </p:nvSpPr>
        <p:spPr/>
        <p:txBody>
          <a:bodyPr/>
          <a:lstStyle/>
          <a:p>
            <a:fld id="{48D05EAA-9491-8D4D-B63F-F34C7E66C610}" type="slidenum">
              <a:rPr lang="en-US" smtClean="0"/>
              <a:t>25</a:t>
            </a:fld>
            <a:endParaRPr lang="en-US" dirty="0"/>
          </a:p>
        </p:txBody>
      </p:sp>
    </p:spTree>
    <p:extLst>
      <p:ext uri="{BB962C8B-B14F-4D97-AF65-F5344CB8AC3E}">
        <p14:creationId xmlns:p14="http://schemas.microsoft.com/office/powerpoint/2010/main" val="2811449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F9E8E-E19A-774A-59CB-CE82E59502A3}"/>
              </a:ext>
            </a:extLst>
          </p:cNvPr>
          <p:cNvSpPr>
            <a:spLocks noGrp="1"/>
          </p:cNvSpPr>
          <p:nvPr>
            <p:ph type="title"/>
          </p:nvPr>
        </p:nvSpPr>
        <p:spPr/>
        <p:txBody>
          <a:bodyPr>
            <a:normAutofit/>
          </a:bodyPr>
          <a:lstStyle/>
          <a:p>
            <a:pPr algn="ctr"/>
            <a:r>
              <a:rPr lang="en-US" dirty="0"/>
              <a:t>Thoughts on PR</a:t>
            </a:r>
          </a:p>
        </p:txBody>
      </p:sp>
      <p:sp>
        <p:nvSpPr>
          <p:cNvPr id="3" name="Content Placeholder 2">
            <a:extLst>
              <a:ext uri="{FF2B5EF4-FFF2-40B4-BE49-F238E27FC236}">
                <a16:creationId xmlns:a16="http://schemas.microsoft.com/office/drawing/2014/main" id="{FC3C8007-61A4-99C5-403C-81542F90D01B}"/>
              </a:ext>
            </a:extLst>
          </p:cNvPr>
          <p:cNvSpPr>
            <a:spLocks noGrp="1"/>
          </p:cNvSpPr>
          <p:nvPr>
            <p:ph idx="1"/>
          </p:nvPr>
        </p:nvSpPr>
        <p:spPr/>
        <p:txBody>
          <a:bodyPr>
            <a:normAutofit lnSpcReduction="10000"/>
          </a:bodyPr>
          <a:lstStyle/>
          <a:p>
            <a:pPr marL="0" indent="0" algn="ctr">
              <a:buNone/>
            </a:pPr>
            <a:r>
              <a:rPr lang="en-US" sz="3600" dirty="0"/>
              <a:t>PR is invaluable to companies today due to the rise of social media usage and the ability for news to become viral so easy. </a:t>
            </a:r>
          </a:p>
          <a:p>
            <a:pPr marL="0" indent="0" algn="ctr">
              <a:buNone/>
            </a:pPr>
            <a:r>
              <a:rPr lang="en-US" sz="3600" dirty="0"/>
              <a:t>***</a:t>
            </a:r>
          </a:p>
          <a:p>
            <a:pPr marL="0" indent="0" algn="ctr">
              <a:buNone/>
            </a:pPr>
            <a:r>
              <a:rPr lang="en-US" sz="3600" dirty="0"/>
              <a:t>Public Relations professionals need to understand the media a lot more in order to comprehend the value that PR can have for a company.</a:t>
            </a:r>
          </a:p>
        </p:txBody>
      </p:sp>
      <p:sp>
        <p:nvSpPr>
          <p:cNvPr id="4" name="Date Placeholder 3">
            <a:extLst>
              <a:ext uri="{FF2B5EF4-FFF2-40B4-BE49-F238E27FC236}">
                <a16:creationId xmlns:a16="http://schemas.microsoft.com/office/drawing/2014/main" id="{2E991A3A-99FB-0BB7-25AB-7E2808A97A9A}"/>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534C8172-7685-FCCB-27F3-B645EEFD1724}"/>
              </a:ext>
            </a:extLst>
          </p:cNvPr>
          <p:cNvSpPr>
            <a:spLocks noGrp="1"/>
          </p:cNvSpPr>
          <p:nvPr>
            <p:ph type="ftr" sz="quarter" idx="11"/>
          </p:nvPr>
        </p:nvSpPr>
        <p:spPr/>
        <p:txBody>
          <a:bodyPr/>
          <a:lstStyle/>
          <a:p>
            <a:r>
              <a:rPr lang="en-US" dirty="0"/>
              <a:t>Public Relations Tool Kit - How To</a:t>
            </a:r>
          </a:p>
        </p:txBody>
      </p:sp>
      <p:sp>
        <p:nvSpPr>
          <p:cNvPr id="6" name="Slide Number Placeholder 5">
            <a:extLst>
              <a:ext uri="{FF2B5EF4-FFF2-40B4-BE49-F238E27FC236}">
                <a16:creationId xmlns:a16="http://schemas.microsoft.com/office/drawing/2014/main" id="{B282BD5E-1475-F170-B5AD-5E38EFE663A3}"/>
              </a:ext>
            </a:extLst>
          </p:cNvPr>
          <p:cNvSpPr>
            <a:spLocks noGrp="1"/>
          </p:cNvSpPr>
          <p:nvPr>
            <p:ph type="sldNum" sz="quarter" idx="12"/>
          </p:nvPr>
        </p:nvSpPr>
        <p:spPr/>
        <p:txBody>
          <a:bodyPr/>
          <a:lstStyle/>
          <a:p>
            <a:fld id="{48D05EAA-9491-8D4D-B63F-F34C7E66C610}" type="slidenum">
              <a:rPr lang="en-US" smtClean="0"/>
              <a:t>26</a:t>
            </a:fld>
            <a:endParaRPr lang="en-US" dirty="0"/>
          </a:p>
        </p:txBody>
      </p:sp>
    </p:spTree>
    <p:extLst>
      <p:ext uri="{BB962C8B-B14F-4D97-AF65-F5344CB8AC3E}">
        <p14:creationId xmlns:p14="http://schemas.microsoft.com/office/powerpoint/2010/main" val="3475156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3B8D3-D6F6-480F-8EE9-F23123B0F01A}"/>
              </a:ext>
            </a:extLst>
          </p:cNvPr>
          <p:cNvSpPr>
            <a:spLocks noGrp="1"/>
          </p:cNvSpPr>
          <p:nvPr>
            <p:ph type="title"/>
          </p:nvPr>
        </p:nvSpPr>
        <p:spPr/>
        <p:txBody>
          <a:bodyPr/>
          <a:lstStyle/>
          <a:p>
            <a:pPr algn="ctr"/>
            <a:r>
              <a:rPr lang="en-US" dirty="0"/>
              <a:t>Side Note:  PR vs. Publicity </a:t>
            </a:r>
          </a:p>
        </p:txBody>
      </p:sp>
      <p:sp>
        <p:nvSpPr>
          <p:cNvPr id="3" name="Content Placeholder 2">
            <a:extLst>
              <a:ext uri="{FF2B5EF4-FFF2-40B4-BE49-F238E27FC236}">
                <a16:creationId xmlns:a16="http://schemas.microsoft.com/office/drawing/2014/main" id="{E3BDFA67-7829-39C2-DCC0-C318F1F12B5A}"/>
              </a:ext>
            </a:extLst>
          </p:cNvPr>
          <p:cNvSpPr>
            <a:spLocks noGrp="1"/>
          </p:cNvSpPr>
          <p:nvPr>
            <p:ph idx="1"/>
          </p:nvPr>
        </p:nvSpPr>
        <p:spPr/>
        <p:txBody>
          <a:bodyPr>
            <a:normAutofit/>
          </a:bodyPr>
          <a:lstStyle/>
          <a:p>
            <a:pPr marL="0" indent="0" algn="ctr">
              <a:buNone/>
            </a:pPr>
            <a:r>
              <a:rPr lang="en-US" sz="3600" dirty="0"/>
              <a:t>Public Relations is controlled internally.</a:t>
            </a:r>
            <a:br>
              <a:rPr lang="en-US" sz="3600" dirty="0"/>
            </a:br>
            <a:endParaRPr lang="en-US" sz="1600" dirty="0"/>
          </a:p>
          <a:p>
            <a:pPr marL="0" indent="0" algn="ctr">
              <a:buNone/>
            </a:pPr>
            <a:r>
              <a:rPr lang="en-US" sz="3600" dirty="0"/>
              <a:t>Publicity is mostly controlled by external parties.  </a:t>
            </a:r>
          </a:p>
          <a:p>
            <a:pPr marL="0" indent="0" algn="ctr">
              <a:buNone/>
            </a:pPr>
            <a:r>
              <a:rPr lang="en-US" sz="3600" dirty="0"/>
              <a:t>***</a:t>
            </a:r>
          </a:p>
          <a:p>
            <a:pPr marL="0" indent="0" algn="ctr">
              <a:buNone/>
            </a:pPr>
            <a:r>
              <a:rPr lang="en-US" sz="4000" dirty="0"/>
              <a:t>Who here thinks it’s always better to be in control!</a:t>
            </a:r>
          </a:p>
          <a:p>
            <a:endParaRPr lang="en-US" dirty="0"/>
          </a:p>
        </p:txBody>
      </p:sp>
      <p:sp>
        <p:nvSpPr>
          <p:cNvPr id="4" name="Date Placeholder 3">
            <a:extLst>
              <a:ext uri="{FF2B5EF4-FFF2-40B4-BE49-F238E27FC236}">
                <a16:creationId xmlns:a16="http://schemas.microsoft.com/office/drawing/2014/main" id="{38D6AEA9-BD9A-F355-83F8-86DFEA3265BD}"/>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9088737E-D1B5-4C22-0E1A-48E716C87E50}"/>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119A1A81-ABEC-9215-3145-3F6FBB78E808}"/>
              </a:ext>
            </a:extLst>
          </p:cNvPr>
          <p:cNvSpPr>
            <a:spLocks noGrp="1"/>
          </p:cNvSpPr>
          <p:nvPr>
            <p:ph type="sldNum" sz="quarter" idx="12"/>
          </p:nvPr>
        </p:nvSpPr>
        <p:spPr/>
        <p:txBody>
          <a:bodyPr/>
          <a:lstStyle/>
          <a:p>
            <a:fld id="{48D05EAA-9491-8D4D-B63F-F34C7E66C610}" type="slidenum">
              <a:rPr lang="en-US" smtClean="0"/>
              <a:t>27</a:t>
            </a:fld>
            <a:endParaRPr lang="en-US" dirty="0"/>
          </a:p>
        </p:txBody>
      </p:sp>
    </p:spTree>
    <p:extLst>
      <p:ext uri="{BB962C8B-B14F-4D97-AF65-F5344CB8AC3E}">
        <p14:creationId xmlns:p14="http://schemas.microsoft.com/office/powerpoint/2010/main" val="1755650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E8259-96E4-9464-E398-A7903B6121B1}"/>
              </a:ext>
            </a:extLst>
          </p:cNvPr>
          <p:cNvSpPr>
            <a:spLocks noGrp="1"/>
          </p:cNvSpPr>
          <p:nvPr>
            <p:ph type="title"/>
          </p:nvPr>
        </p:nvSpPr>
        <p:spPr/>
        <p:txBody>
          <a:bodyPr/>
          <a:lstStyle/>
          <a:p>
            <a:pPr algn="ctr"/>
            <a:r>
              <a:rPr lang="en-US" dirty="0"/>
              <a:t>Public Relations Examples</a:t>
            </a:r>
          </a:p>
        </p:txBody>
      </p:sp>
      <p:sp>
        <p:nvSpPr>
          <p:cNvPr id="3" name="Content Placeholder 2">
            <a:extLst>
              <a:ext uri="{FF2B5EF4-FFF2-40B4-BE49-F238E27FC236}">
                <a16:creationId xmlns:a16="http://schemas.microsoft.com/office/drawing/2014/main" id="{6EE5F99F-E795-383E-4FF2-92B52283320B}"/>
              </a:ext>
            </a:extLst>
          </p:cNvPr>
          <p:cNvSpPr>
            <a:spLocks noGrp="1"/>
          </p:cNvSpPr>
          <p:nvPr>
            <p:ph idx="1"/>
          </p:nvPr>
        </p:nvSpPr>
        <p:spPr/>
        <p:txBody>
          <a:bodyPr>
            <a:normAutofit fontScale="92500" lnSpcReduction="10000"/>
          </a:bodyPr>
          <a:lstStyle/>
          <a:p>
            <a:pPr marL="0" indent="0">
              <a:buNone/>
            </a:pPr>
            <a:r>
              <a:rPr lang="en-US" sz="3300" dirty="0"/>
              <a:t>Investor Relations Reporting: </a:t>
            </a:r>
          </a:p>
          <a:p>
            <a:pPr lvl="1"/>
            <a:r>
              <a:rPr lang="en-US" dirty="0"/>
              <a:t>Sharing quarterly reports with investors to keep  confidence in the running of the business high.</a:t>
            </a:r>
          </a:p>
          <a:p>
            <a:pPr marL="0" indent="0">
              <a:buNone/>
            </a:pPr>
            <a:r>
              <a:rPr lang="en-US" sz="3300" dirty="0"/>
              <a:t>Media Productions: </a:t>
            </a:r>
          </a:p>
          <a:p>
            <a:pPr lvl="1"/>
            <a:r>
              <a:rPr lang="en-US" dirty="0"/>
              <a:t>Creating informative videos or audio around the company to share internally or externally to educate the target audience on a certain subject.</a:t>
            </a:r>
          </a:p>
          <a:p>
            <a:pPr marL="0" indent="0">
              <a:buNone/>
            </a:pPr>
            <a:r>
              <a:rPr lang="en-US" sz="3300" dirty="0"/>
              <a:t>Marketing Communication</a:t>
            </a:r>
          </a:p>
          <a:p>
            <a:pPr lvl="1"/>
            <a:r>
              <a:rPr lang="en-US" dirty="0"/>
              <a:t>Using marketing channels… for example, posting a statement on Facebook or Twitter about a product release to reach as many people as possible.</a:t>
            </a:r>
          </a:p>
        </p:txBody>
      </p:sp>
      <p:sp>
        <p:nvSpPr>
          <p:cNvPr id="4" name="Date Placeholder 3">
            <a:extLst>
              <a:ext uri="{FF2B5EF4-FFF2-40B4-BE49-F238E27FC236}">
                <a16:creationId xmlns:a16="http://schemas.microsoft.com/office/drawing/2014/main" id="{00550841-D364-A95D-3B0D-9A19ACEC37D5}"/>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2CE98362-E3D1-ED80-55B8-A6E1EA1E2AEF}"/>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4410BC35-8DC8-3067-C557-09E10BD5BFF3}"/>
              </a:ext>
            </a:extLst>
          </p:cNvPr>
          <p:cNvSpPr>
            <a:spLocks noGrp="1"/>
          </p:cNvSpPr>
          <p:nvPr>
            <p:ph type="sldNum" sz="quarter" idx="12"/>
          </p:nvPr>
        </p:nvSpPr>
        <p:spPr/>
        <p:txBody>
          <a:bodyPr/>
          <a:lstStyle/>
          <a:p>
            <a:fld id="{48D05EAA-9491-8D4D-B63F-F34C7E66C610}" type="slidenum">
              <a:rPr lang="en-US" smtClean="0"/>
              <a:t>28</a:t>
            </a:fld>
            <a:endParaRPr lang="en-US" dirty="0"/>
          </a:p>
        </p:txBody>
      </p:sp>
    </p:spTree>
    <p:extLst>
      <p:ext uri="{BB962C8B-B14F-4D97-AF65-F5344CB8AC3E}">
        <p14:creationId xmlns:p14="http://schemas.microsoft.com/office/powerpoint/2010/main" val="2442949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79702-A9C7-2521-4E81-8948C317FC49}"/>
              </a:ext>
            </a:extLst>
          </p:cNvPr>
          <p:cNvSpPr>
            <a:spLocks noGrp="1"/>
          </p:cNvSpPr>
          <p:nvPr>
            <p:ph type="title"/>
          </p:nvPr>
        </p:nvSpPr>
        <p:spPr/>
        <p:txBody>
          <a:bodyPr/>
          <a:lstStyle/>
          <a:p>
            <a:pPr algn="ctr"/>
            <a:r>
              <a:rPr lang="en-US" b="0" i="0" u="none" strike="noStrike" dirty="0">
                <a:solidFill>
                  <a:srgbClr val="202124"/>
                </a:solidFill>
                <a:effectLst/>
              </a:rPr>
              <a:t>The Importance of Marketing</a:t>
            </a:r>
            <a:endParaRPr lang="en-US" dirty="0"/>
          </a:p>
        </p:txBody>
      </p:sp>
      <p:sp>
        <p:nvSpPr>
          <p:cNvPr id="3" name="Content Placeholder 2">
            <a:extLst>
              <a:ext uri="{FF2B5EF4-FFF2-40B4-BE49-F238E27FC236}">
                <a16:creationId xmlns:a16="http://schemas.microsoft.com/office/drawing/2014/main" id="{D64FF6AA-733F-7561-683D-EF262CA99A0E}"/>
              </a:ext>
            </a:extLst>
          </p:cNvPr>
          <p:cNvSpPr>
            <a:spLocks noGrp="1"/>
          </p:cNvSpPr>
          <p:nvPr>
            <p:ph idx="1"/>
          </p:nvPr>
        </p:nvSpPr>
        <p:spPr/>
        <p:txBody>
          <a:bodyPr/>
          <a:lstStyle/>
          <a:p>
            <a:r>
              <a:rPr lang="en-US" b="0" i="0" u="none" strike="noStrike" dirty="0">
                <a:solidFill>
                  <a:srgbClr val="202124"/>
                </a:solidFill>
                <a:effectLst/>
              </a:rPr>
              <a:t> Marketing</a:t>
            </a:r>
            <a:r>
              <a:rPr lang="en-US" b="1" i="0" u="none" strike="noStrike" dirty="0">
                <a:solidFill>
                  <a:srgbClr val="202124"/>
                </a:solidFill>
                <a:effectLst/>
              </a:rPr>
              <a:t> </a:t>
            </a:r>
            <a:r>
              <a:rPr lang="en-US" i="0" u="none" strike="noStrike" dirty="0">
                <a:solidFill>
                  <a:srgbClr val="202124"/>
                </a:solidFill>
                <a:effectLst/>
              </a:rPr>
              <a:t>makes potential customers aware of your products or services, engages them, and helps them make the buying decision. </a:t>
            </a:r>
          </a:p>
          <a:p>
            <a:r>
              <a:rPr lang="en-US" b="0" i="0" u="none" strike="noStrike" dirty="0">
                <a:solidFill>
                  <a:srgbClr val="202124"/>
                </a:solidFill>
                <a:effectLst/>
              </a:rPr>
              <a:t>A marketing plan (a part of your business plan) helps in creating and maintaining demand, relevance, reputation, competition, etc.</a:t>
            </a:r>
            <a:endParaRPr lang="en-US" dirty="0"/>
          </a:p>
        </p:txBody>
      </p:sp>
      <p:sp>
        <p:nvSpPr>
          <p:cNvPr id="4" name="Date Placeholder 3">
            <a:extLst>
              <a:ext uri="{FF2B5EF4-FFF2-40B4-BE49-F238E27FC236}">
                <a16:creationId xmlns:a16="http://schemas.microsoft.com/office/drawing/2014/main" id="{7AF54AD8-295A-27F0-50C7-080FC12AFF0E}"/>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624CE5D6-BEA3-CF47-61C2-1E8B5DE64DA2}"/>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6C54217E-3736-62BA-98C4-48D75EE248DD}"/>
              </a:ext>
            </a:extLst>
          </p:cNvPr>
          <p:cNvSpPr>
            <a:spLocks noGrp="1"/>
          </p:cNvSpPr>
          <p:nvPr>
            <p:ph type="sldNum" sz="quarter" idx="12"/>
          </p:nvPr>
        </p:nvSpPr>
        <p:spPr/>
        <p:txBody>
          <a:bodyPr/>
          <a:lstStyle/>
          <a:p>
            <a:fld id="{48D05EAA-9491-8D4D-B63F-F34C7E66C610}" type="slidenum">
              <a:rPr lang="en-US" smtClean="0"/>
              <a:t>29</a:t>
            </a:fld>
            <a:endParaRPr lang="en-US" dirty="0"/>
          </a:p>
        </p:txBody>
      </p:sp>
    </p:spTree>
    <p:extLst>
      <p:ext uri="{BB962C8B-B14F-4D97-AF65-F5344CB8AC3E}">
        <p14:creationId xmlns:p14="http://schemas.microsoft.com/office/powerpoint/2010/main" val="1003536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88C69-CD48-C115-3F9D-7B86AB860A44}"/>
              </a:ext>
            </a:extLst>
          </p:cNvPr>
          <p:cNvSpPr>
            <a:spLocks noGrp="1"/>
          </p:cNvSpPr>
          <p:nvPr>
            <p:ph type="title"/>
          </p:nvPr>
        </p:nvSpPr>
        <p:spPr/>
        <p:txBody>
          <a:bodyPr>
            <a:noAutofit/>
          </a:bodyPr>
          <a:lstStyle/>
          <a:p>
            <a:pPr algn="ctr"/>
            <a:r>
              <a:rPr lang="en-US" sz="3200" b="1" dirty="0"/>
              <a:t>Marketing &amp; Communications Committee </a:t>
            </a:r>
          </a:p>
        </p:txBody>
      </p:sp>
      <p:sp>
        <p:nvSpPr>
          <p:cNvPr id="3" name="Content Placeholder 2">
            <a:extLst>
              <a:ext uri="{FF2B5EF4-FFF2-40B4-BE49-F238E27FC236}">
                <a16:creationId xmlns:a16="http://schemas.microsoft.com/office/drawing/2014/main" id="{B17222DB-4B3F-B569-F84B-C4D69BB9E76A}"/>
              </a:ext>
            </a:extLst>
          </p:cNvPr>
          <p:cNvSpPr>
            <a:spLocks noGrp="1"/>
          </p:cNvSpPr>
          <p:nvPr>
            <p:ph sz="half" idx="1"/>
          </p:nvPr>
        </p:nvSpPr>
        <p:spPr>
          <a:xfrm>
            <a:off x="628650" y="2244437"/>
            <a:ext cx="3583132" cy="2880051"/>
          </a:xfrm>
        </p:spPr>
        <p:txBody>
          <a:bodyPr>
            <a:noAutofit/>
          </a:bodyPr>
          <a:lstStyle/>
          <a:p>
            <a:pPr marL="0" indent="0">
              <a:buNone/>
            </a:pPr>
            <a:r>
              <a:rPr lang="en-US" sz="2000" dirty="0"/>
              <a:t>Becky </a:t>
            </a:r>
            <a:r>
              <a:rPr lang="en-US" sz="2000" dirty="0" err="1"/>
              <a:t>Stankevitz</a:t>
            </a:r>
            <a:r>
              <a:rPr lang="en-US" sz="2000" dirty="0"/>
              <a:t> - Chair</a:t>
            </a:r>
          </a:p>
          <a:p>
            <a:pPr marL="0" indent="0">
              <a:buNone/>
            </a:pPr>
            <a:r>
              <a:rPr lang="en-US" sz="2000" dirty="0"/>
              <a:t>Paul Ciarelli - Vice Chair</a:t>
            </a:r>
          </a:p>
          <a:p>
            <a:pPr marL="0" indent="0">
              <a:buNone/>
            </a:pPr>
            <a:r>
              <a:rPr lang="en-US" sz="2000" dirty="0">
                <a:effectLst/>
              </a:rPr>
              <a:t>Chet Faith</a:t>
            </a:r>
          </a:p>
          <a:p>
            <a:pPr marL="0" indent="0">
              <a:buNone/>
            </a:pPr>
            <a:r>
              <a:rPr lang="en-US" sz="2000" dirty="0">
                <a:effectLst/>
              </a:rPr>
              <a:t>Joan </a:t>
            </a:r>
            <a:r>
              <a:rPr lang="en-US" sz="2000" dirty="0" err="1">
                <a:effectLst/>
              </a:rPr>
              <a:t>Sallee</a:t>
            </a:r>
            <a:endParaRPr lang="en-US" sz="2000" dirty="0"/>
          </a:p>
          <a:p>
            <a:pPr marL="0" indent="0">
              <a:buNone/>
            </a:pPr>
            <a:r>
              <a:rPr lang="en-US" sz="2000" dirty="0">
                <a:effectLst/>
              </a:rPr>
              <a:t>Allen </a:t>
            </a:r>
            <a:r>
              <a:rPr lang="en-US" sz="2000" dirty="0" err="1">
                <a:effectLst/>
              </a:rPr>
              <a:t>Nohl</a:t>
            </a:r>
            <a:endParaRPr lang="en-US" sz="2000" dirty="0">
              <a:effectLst/>
            </a:endParaRPr>
          </a:p>
          <a:p>
            <a:pPr marL="0" indent="0">
              <a:buNone/>
            </a:pPr>
            <a:r>
              <a:rPr lang="en-US" sz="2000" b="0" i="0" u="none" strike="noStrike" dirty="0">
                <a:solidFill>
                  <a:srgbClr val="000000"/>
                </a:solidFill>
                <a:effectLst/>
              </a:rPr>
              <a:t>Nancy Schnell Rivera</a:t>
            </a:r>
          </a:p>
          <a:p>
            <a:pPr marL="0" indent="0">
              <a:buNone/>
            </a:pPr>
            <a:r>
              <a:rPr lang="en-US" sz="2000" dirty="0">
                <a:effectLst/>
              </a:rPr>
              <a:t>Larry Larson  - DEC Liaison</a:t>
            </a:r>
          </a:p>
          <a:p>
            <a:pPr marL="0" indent="0">
              <a:buNone/>
            </a:pPr>
            <a:endParaRPr lang="en-US" sz="1800" dirty="0"/>
          </a:p>
        </p:txBody>
      </p:sp>
      <p:sp>
        <p:nvSpPr>
          <p:cNvPr id="7" name="Content Placeholder 6">
            <a:extLst>
              <a:ext uri="{FF2B5EF4-FFF2-40B4-BE49-F238E27FC236}">
                <a16:creationId xmlns:a16="http://schemas.microsoft.com/office/drawing/2014/main" id="{8BB1B60A-3916-DF4B-71EA-32A2392362A4}"/>
              </a:ext>
            </a:extLst>
          </p:cNvPr>
          <p:cNvSpPr>
            <a:spLocks noGrp="1"/>
          </p:cNvSpPr>
          <p:nvPr>
            <p:ph sz="half" idx="2"/>
          </p:nvPr>
        </p:nvSpPr>
        <p:spPr>
          <a:xfrm>
            <a:off x="4682836" y="2244435"/>
            <a:ext cx="3832514" cy="2788611"/>
          </a:xfrm>
        </p:spPr>
        <p:txBody>
          <a:bodyPr>
            <a:normAutofit/>
          </a:bodyPr>
          <a:lstStyle/>
          <a:p>
            <a:pPr marL="0" indent="0">
              <a:buNone/>
            </a:pPr>
            <a:r>
              <a:rPr lang="en-US" sz="2000" dirty="0">
                <a:effectLst/>
              </a:rPr>
              <a:t>(Vacant) - Department Historian </a:t>
            </a:r>
            <a:endParaRPr lang="en-US" sz="2000" dirty="0"/>
          </a:p>
          <a:p>
            <a:pPr marL="0" indent="0">
              <a:buNone/>
            </a:pPr>
            <a:r>
              <a:rPr lang="en-US" sz="2000" dirty="0">
                <a:effectLst/>
              </a:rPr>
              <a:t>Bonnie </a:t>
            </a:r>
            <a:r>
              <a:rPr lang="en-US" sz="2000" dirty="0" err="1">
                <a:effectLst/>
              </a:rPr>
              <a:t>Dorniak</a:t>
            </a:r>
            <a:r>
              <a:rPr lang="en-US" sz="2000" dirty="0"/>
              <a:t> - </a:t>
            </a:r>
            <a:r>
              <a:rPr lang="en-US" sz="2000" dirty="0">
                <a:effectLst/>
              </a:rPr>
              <a:t>American Legion Auxiliary Liaison</a:t>
            </a:r>
            <a:endParaRPr lang="en-US" sz="2000" dirty="0"/>
          </a:p>
          <a:p>
            <a:pPr marL="0" indent="0">
              <a:buNone/>
            </a:pPr>
            <a:r>
              <a:rPr lang="en-US" sz="2000" dirty="0">
                <a:effectLst/>
              </a:rPr>
              <a:t>Julie </a:t>
            </a:r>
            <a:r>
              <a:rPr lang="en-US" sz="2000" dirty="0" err="1">
                <a:effectLst/>
              </a:rPr>
              <a:t>Muhle</a:t>
            </a:r>
            <a:r>
              <a:rPr lang="en-US" sz="2000" dirty="0"/>
              <a:t> - </a:t>
            </a:r>
            <a:r>
              <a:rPr lang="en-US" sz="2000" dirty="0">
                <a:effectLst/>
              </a:rPr>
              <a:t>Dept. Commander, Ex Officio </a:t>
            </a:r>
            <a:endParaRPr lang="en-US" sz="2000" dirty="0"/>
          </a:p>
          <a:p>
            <a:pPr marL="0" indent="0">
              <a:buNone/>
            </a:pPr>
            <a:r>
              <a:rPr lang="en-US" sz="2000" dirty="0">
                <a:effectLst/>
              </a:rPr>
              <a:t>Nathan Gear - Department Adjutant, Consultant </a:t>
            </a:r>
            <a:endParaRPr lang="en-US" sz="2000" dirty="0"/>
          </a:p>
        </p:txBody>
      </p:sp>
      <p:sp>
        <p:nvSpPr>
          <p:cNvPr id="4" name="Date Placeholder 3">
            <a:extLst>
              <a:ext uri="{FF2B5EF4-FFF2-40B4-BE49-F238E27FC236}">
                <a16:creationId xmlns:a16="http://schemas.microsoft.com/office/drawing/2014/main" id="{1307641E-B75A-C7DE-4820-C5F4F87D7785}"/>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017769FC-0A22-EB49-25D9-40E513532136}"/>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5098B232-6BA8-C50D-29A3-92A8AAC0C54F}"/>
              </a:ext>
            </a:extLst>
          </p:cNvPr>
          <p:cNvSpPr>
            <a:spLocks noGrp="1"/>
          </p:cNvSpPr>
          <p:nvPr>
            <p:ph type="sldNum" sz="quarter" idx="12"/>
          </p:nvPr>
        </p:nvSpPr>
        <p:spPr/>
        <p:txBody>
          <a:bodyPr/>
          <a:lstStyle/>
          <a:p>
            <a:fld id="{48D05EAA-9491-8D4D-B63F-F34C7E66C610}" type="slidenum">
              <a:rPr lang="en-US" smtClean="0"/>
              <a:t>3</a:t>
            </a:fld>
            <a:endParaRPr lang="en-US" dirty="0"/>
          </a:p>
        </p:txBody>
      </p:sp>
      <p:sp>
        <p:nvSpPr>
          <p:cNvPr id="9" name="TextBox 8">
            <a:extLst>
              <a:ext uri="{FF2B5EF4-FFF2-40B4-BE49-F238E27FC236}">
                <a16:creationId xmlns:a16="http://schemas.microsoft.com/office/drawing/2014/main" id="{65DF6FFE-65EE-3ACA-0FDD-B4F5013B3F1C}"/>
              </a:ext>
            </a:extLst>
          </p:cNvPr>
          <p:cNvSpPr txBox="1"/>
          <p:nvPr/>
        </p:nvSpPr>
        <p:spPr>
          <a:xfrm>
            <a:off x="628650" y="5124488"/>
            <a:ext cx="7886700" cy="923330"/>
          </a:xfrm>
          <a:prstGeom prst="rect">
            <a:avLst/>
          </a:prstGeom>
          <a:noFill/>
        </p:spPr>
        <p:txBody>
          <a:bodyPr wrap="square">
            <a:spAutoFit/>
          </a:bodyPr>
          <a:lstStyle/>
          <a:p>
            <a:pPr marL="0" indent="0">
              <a:buNone/>
            </a:pPr>
            <a:r>
              <a:rPr lang="en-US" sz="1800" dirty="0"/>
              <a:t>If you have an interest in being a member of this committee, download the Standing Committee Application Form here: </a:t>
            </a:r>
            <a:r>
              <a:rPr lang="en-US" sz="1800" dirty="0">
                <a:hlinkClick r:id="rId3"/>
              </a:rPr>
              <a:t>https://wilegion.org/post-resources/</a:t>
            </a:r>
            <a:r>
              <a:rPr lang="en-US" sz="1800" dirty="0"/>
              <a:t> </a:t>
            </a:r>
          </a:p>
        </p:txBody>
      </p:sp>
    </p:spTree>
    <p:extLst>
      <p:ext uri="{BB962C8B-B14F-4D97-AF65-F5344CB8AC3E}">
        <p14:creationId xmlns:p14="http://schemas.microsoft.com/office/powerpoint/2010/main" val="3294283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A046D-D6E0-D441-27A7-89B106B0F3ED}"/>
              </a:ext>
            </a:extLst>
          </p:cNvPr>
          <p:cNvSpPr>
            <a:spLocks noGrp="1"/>
          </p:cNvSpPr>
          <p:nvPr>
            <p:ph type="title"/>
          </p:nvPr>
        </p:nvSpPr>
        <p:spPr/>
        <p:txBody>
          <a:bodyPr/>
          <a:lstStyle/>
          <a:p>
            <a:pPr algn="ctr"/>
            <a:r>
              <a:rPr lang="en-US" dirty="0"/>
              <a:t>Marketing Strategy </a:t>
            </a:r>
          </a:p>
        </p:txBody>
      </p:sp>
      <p:sp>
        <p:nvSpPr>
          <p:cNvPr id="3" name="Content Placeholder 2">
            <a:extLst>
              <a:ext uri="{FF2B5EF4-FFF2-40B4-BE49-F238E27FC236}">
                <a16:creationId xmlns:a16="http://schemas.microsoft.com/office/drawing/2014/main" id="{DC1ACFED-70B0-B1A7-A1A0-1807DD8F0F98}"/>
              </a:ext>
            </a:extLst>
          </p:cNvPr>
          <p:cNvSpPr>
            <a:spLocks noGrp="1"/>
          </p:cNvSpPr>
          <p:nvPr>
            <p:ph idx="1"/>
          </p:nvPr>
        </p:nvSpPr>
        <p:spPr/>
        <p:txBody>
          <a:bodyPr>
            <a:normAutofit/>
          </a:bodyPr>
          <a:lstStyle/>
          <a:p>
            <a:r>
              <a:rPr lang="en-US" b="0" i="0" u="none" strike="noStrike" dirty="0">
                <a:solidFill>
                  <a:srgbClr val="000000"/>
                </a:solidFill>
                <a:effectLst/>
              </a:rPr>
              <a:t>Marketing is about connecting your company with potential customers and connecting those customers with your products. </a:t>
            </a:r>
          </a:p>
          <a:p>
            <a:r>
              <a:rPr lang="en-US" b="0" i="0" u="none" strike="noStrike" dirty="0">
                <a:solidFill>
                  <a:srgbClr val="000000"/>
                </a:solidFill>
                <a:effectLst/>
              </a:rPr>
              <a:t>It involves understanding customer needs, translating those needs into products and services, packing and pricing those products and services, and then convincing customers that they need to buy those products and services.</a:t>
            </a:r>
            <a:endParaRPr lang="en-US" dirty="0"/>
          </a:p>
        </p:txBody>
      </p:sp>
      <p:sp>
        <p:nvSpPr>
          <p:cNvPr id="4" name="Date Placeholder 3">
            <a:extLst>
              <a:ext uri="{FF2B5EF4-FFF2-40B4-BE49-F238E27FC236}">
                <a16:creationId xmlns:a16="http://schemas.microsoft.com/office/drawing/2014/main" id="{BD0CC1F9-6B4E-01E0-5E68-1E6FE7A44D75}"/>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2496820D-9DB7-BFAE-A03A-A9CCFE667F83}"/>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85649BAD-E33D-52B8-B4CE-F5130D5631DE}"/>
              </a:ext>
            </a:extLst>
          </p:cNvPr>
          <p:cNvSpPr>
            <a:spLocks noGrp="1"/>
          </p:cNvSpPr>
          <p:nvPr>
            <p:ph type="sldNum" sz="quarter" idx="12"/>
          </p:nvPr>
        </p:nvSpPr>
        <p:spPr/>
        <p:txBody>
          <a:bodyPr/>
          <a:lstStyle/>
          <a:p>
            <a:fld id="{48D05EAA-9491-8D4D-B63F-F34C7E66C610}" type="slidenum">
              <a:rPr lang="en-US" smtClean="0"/>
              <a:t>30</a:t>
            </a:fld>
            <a:endParaRPr lang="en-US" dirty="0"/>
          </a:p>
        </p:txBody>
      </p:sp>
    </p:spTree>
    <p:extLst>
      <p:ext uri="{BB962C8B-B14F-4D97-AF65-F5344CB8AC3E}">
        <p14:creationId xmlns:p14="http://schemas.microsoft.com/office/powerpoint/2010/main" val="2216073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36D2B-E49D-95AB-54BE-BF5D56993935}"/>
              </a:ext>
            </a:extLst>
          </p:cNvPr>
          <p:cNvSpPr>
            <a:spLocks noGrp="1"/>
          </p:cNvSpPr>
          <p:nvPr>
            <p:ph type="title"/>
          </p:nvPr>
        </p:nvSpPr>
        <p:spPr>
          <a:xfrm>
            <a:off x="628650" y="1183900"/>
            <a:ext cx="7886700" cy="701762"/>
          </a:xfrm>
        </p:spPr>
        <p:txBody>
          <a:bodyPr>
            <a:normAutofit/>
          </a:bodyPr>
          <a:lstStyle/>
          <a:p>
            <a:pPr algn="ctr"/>
            <a:r>
              <a:rPr lang="en-US" dirty="0"/>
              <a:t>PR vs. Marketing</a:t>
            </a:r>
          </a:p>
        </p:txBody>
      </p:sp>
      <p:sp>
        <p:nvSpPr>
          <p:cNvPr id="3" name="Content Placeholder 2">
            <a:extLst>
              <a:ext uri="{FF2B5EF4-FFF2-40B4-BE49-F238E27FC236}">
                <a16:creationId xmlns:a16="http://schemas.microsoft.com/office/drawing/2014/main" id="{D18C0180-6A8A-91A5-86B6-AD84ADC37FF6}"/>
              </a:ext>
            </a:extLst>
          </p:cNvPr>
          <p:cNvSpPr>
            <a:spLocks noGrp="1"/>
          </p:cNvSpPr>
          <p:nvPr>
            <p:ph idx="1"/>
          </p:nvPr>
        </p:nvSpPr>
        <p:spPr>
          <a:xfrm>
            <a:off x="628650" y="1885662"/>
            <a:ext cx="7886700" cy="4291301"/>
          </a:xfrm>
        </p:spPr>
        <p:txBody>
          <a:bodyPr anchor="ctr">
            <a:normAutofit/>
          </a:bodyPr>
          <a:lstStyle/>
          <a:p>
            <a:pPr marL="0" indent="0" algn="ctr">
              <a:buNone/>
            </a:pPr>
            <a:r>
              <a:rPr lang="en-US" sz="3600" dirty="0"/>
              <a:t>Public Relations and Marketing might work together sometimes, but they are not the same thing and require different skills.</a:t>
            </a:r>
          </a:p>
          <a:p>
            <a:pPr marL="0" indent="0" algn="ctr">
              <a:buNone/>
            </a:pPr>
            <a:endParaRPr lang="en-US" sz="3600" dirty="0"/>
          </a:p>
          <a:p>
            <a:pPr marL="0" indent="0" algn="ctr">
              <a:buNone/>
            </a:pPr>
            <a:r>
              <a:rPr lang="en-US" sz="3600" dirty="0"/>
              <a:t>The Legion’s PR Toolkit contains both PR and some Marketing Materials</a:t>
            </a:r>
          </a:p>
        </p:txBody>
      </p:sp>
      <p:sp>
        <p:nvSpPr>
          <p:cNvPr id="4" name="Date Placeholder 3">
            <a:extLst>
              <a:ext uri="{FF2B5EF4-FFF2-40B4-BE49-F238E27FC236}">
                <a16:creationId xmlns:a16="http://schemas.microsoft.com/office/drawing/2014/main" id="{CF9B4E19-0E82-8EFA-0DB7-CD2D548AC61A}"/>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9312CDA0-CAB3-A1D2-4BCD-D7AB44E82FE7}"/>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1DEC02BB-12B2-CA59-F0FD-562ABA527F85}"/>
              </a:ext>
            </a:extLst>
          </p:cNvPr>
          <p:cNvSpPr>
            <a:spLocks noGrp="1"/>
          </p:cNvSpPr>
          <p:nvPr>
            <p:ph type="sldNum" sz="quarter" idx="12"/>
          </p:nvPr>
        </p:nvSpPr>
        <p:spPr/>
        <p:txBody>
          <a:bodyPr/>
          <a:lstStyle/>
          <a:p>
            <a:fld id="{48D05EAA-9491-8D4D-B63F-F34C7E66C610}" type="slidenum">
              <a:rPr lang="en-US" smtClean="0"/>
              <a:t>31</a:t>
            </a:fld>
            <a:endParaRPr lang="en-US" dirty="0"/>
          </a:p>
        </p:txBody>
      </p:sp>
    </p:spTree>
    <p:extLst>
      <p:ext uri="{BB962C8B-B14F-4D97-AF65-F5344CB8AC3E}">
        <p14:creationId xmlns:p14="http://schemas.microsoft.com/office/powerpoint/2010/main" val="3154896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F0F81-2626-6792-7D2D-4696C44DED5D}"/>
              </a:ext>
            </a:extLst>
          </p:cNvPr>
          <p:cNvSpPr>
            <a:spLocks noGrp="1"/>
          </p:cNvSpPr>
          <p:nvPr>
            <p:ph type="title"/>
          </p:nvPr>
        </p:nvSpPr>
        <p:spPr>
          <a:xfrm>
            <a:off x="628650" y="1022465"/>
            <a:ext cx="7886700" cy="881149"/>
          </a:xfrm>
        </p:spPr>
        <p:txBody>
          <a:bodyPr/>
          <a:lstStyle/>
          <a:p>
            <a:pPr algn="ctr"/>
            <a:r>
              <a:rPr lang="en-US" dirty="0"/>
              <a:t>PR vs. Marketing</a:t>
            </a:r>
          </a:p>
        </p:txBody>
      </p:sp>
      <p:sp>
        <p:nvSpPr>
          <p:cNvPr id="3" name="Content Placeholder 2">
            <a:extLst>
              <a:ext uri="{FF2B5EF4-FFF2-40B4-BE49-F238E27FC236}">
                <a16:creationId xmlns:a16="http://schemas.microsoft.com/office/drawing/2014/main" id="{BA41145B-E5F8-65F9-F62C-6C9E612425A0}"/>
              </a:ext>
            </a:extLst>
          </p:cNvPr>
          <p:cNvSpPr>
            <a:spLocks noGrp="1"/>
          </p:cNvSpPr>
          <p:nvPr>
            <p:ph idx="1"/>
          </p:nvPr>
        </p:nvSpPr>
        <p:spPr>
          <a:xfrm>
            <a:off x="628650" y="1903615"/>
            <a:ext cx="7886700" cy="4273348"/>
          </a:xfrm>
        </p:spPr>
        <p:txBody>
          <a:bodyPr>
            <a:normAutofit fontScale="92500" lnSpcReduction="10000"/>
          </a:bodyPr>
          <a:lstStyle/>
          <a:p>
            <a:r>
              <a:rPr lang="en-US" sz="3500" dirty="0"/>
              <a:t>Goals: </a:t>
            </a:r>
          </a:p>
          <a:p>
            <a:pPr lvl="1"/>
            <a:r>
              <a:rPr lang="en-US" dirty="0"/>
              <a:t>Marketing focused on increasing ROI through sales</a:t>
            </a:r>
          </a:p>
          <a:p>
            <a:pPr lvl="1"/>
            <a:r>
              <a:rPr lang="en-US" dirty="0"/>
              <a:t>PR is focused on building a brand… selling the company’s story.</a:t>
            </a:r>
          </a:p>
          <a:p>
            <a:r>
              <a:rPr lang="en-US" sz="3500" dirty="0"/>
              <a:t>Duration:</a:t>
            </a:r>
          </a:p>
          <a:p>
            <a:pPr lvl="1"/>
            <a:r>
              <a:rPr lang="en-US" dirty="0"/>
              <a:t>Marketing:  long-term (SEO, content), medium-term (email, video) and short term (advertising, pay per Click (PPC))</a:t>
            </a:r>
          </a:p>
          <a:p>
            <a:pPr lvl="1"/>
            <a:r>
              <a:rPr lang="en-US" dirty="0"/>
              <a:t>PR activities tend to be more long-term focused on building a brand.</a:t>
            </a:r>
          </a:p>
          <a:p>
            <a:r>
              <a:rPr lang="en-US" sz="3500" dirty="0"/>
              <a:t>Target Markets: </a:t>
            </a:r>
          </a:p>
          <a:p>
            <a:pPr lvl="1"/>
            <a:r>
              <a:rPr lang="en-US" dirty="0"/>
              <a:t>Marketing targets: Potential/existing customers: </a:t>
            </a:r>
            <a:r>
              <a:rPr lang="en-US" u="sng" dirty="0"/>
              <a:t>Sales</a:t>
            </a:r>
          </a:p>
          <a:p>
            <a:pPr lvl="1"/>
            <a:r>
              <a:rPr lang="en-US" dirty="0"/>
              <a:t>PR targets people interested in the </a:t>
            </a:r>
            <a:r>
              <a:rPr lang="en-US" u="sng" dirty="0"/>
              <a:t>Brand</a:t>
            </a:r>
            <a:r>
              <a:rPr lang="en-US" dirty="0"/>
              <a:t>:</a:t>
            </a:r>
          </a:p>
        </p:txBody>
      </p:sp>
      <p:sp>
        <p:nvSpPr>
          <p:cNvPr id="4" name="Date Placeholder 3">
            <a:extLst>
              <a:ext uri="{FF2B5EF4-FFF2-40B4-BE49-F238E27FC236}">
                <a16:creationId xmlns:a16="http://schemas.microsoft.com/office/drawing/2014/main" id="{55530F82-F8A2-F1D0-169C-705DFFB658AF}"/>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69EDCC8E-4B94-E20D-989A-ED4ED8D1325D}"/>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B092424B-9FF6-713C-FC2B-6B38A275B6EC}"/>
              </a:ext>
            </a:extLst>
          </p:cNvPr>
          <p:cNvSpPr>
            <a:spLocks noGrp="1"/>
          </p:cNvSpPr>
          <p:nvPr>
            <p:ph type="sldNum" sz="quarter" idx="12"/>
          </p:nvPr>
        </p:nvSpPr>
        <p:spPr/>
        <p:txBody>
          <a:bodyPr/>
          <a:lstStyle/>
          <a:p>
            <a:fld id="{48D05EAA-9491-8D4D-B63F-F34C7E66C610}" type="slidenum">
              <a:rPr lang="en-US" smtClean="0"/>
              <a:t>32</a:t>
            </a:fld>
            <a:endParaRPr lang="en-US" dirty="0"/>
          </a:p>
        </p:txBody>
      </p:sp>
    </p:spTree>
    <p:extLst>
      <p:ext uri="{BB962C8B-B14F-4D97-AF65-F5344CB8AC3E}">
        <p14:creationId xmlns:p14="http://schemas.microsoft.com/office/powerpoint/2010/main" val="3920747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9795E-469C-D74A-5CF6-A7AE28D14412}"/>
              </a:ext>
            </a:extLst>
          </p:cNvPr>
          <p:cNvSpPr>
            <a:spLocks noGrp="1"/>
          </p:cNvSpPr>
          <p:nvPr>
            <p:ph type="ctrTitle"/>
          </p:nvPr>
        </p:nvSpPr>
        <p:spPr/>
        <p:txBody>
          <a:bodyPr anchor="ctr">
            <a:normAutofit/>
          </a:bodyPr>
          <a:lstStyle/>
          <a:p>
            <a:r>
              <a:rPr lang="en-US" dirty="0"/>
              <a:t>Pass The Word</a:t>
            </a:r>
          </a:p>
        </p:txBody>
      </p:sp>
      <p:sp>
        <p:nvSpPr>
          <p:cNvPr id="4" name="Date Placeholder 3">
            <a:extLst>
              <a:ext uri="{FF2B5EF4-FFF2-40B4-BE49-F238E27FC236}">
                <a16:creationId xmlns:a16="http://schemas.microsoft.com/office/drawing/2014/main" id="{C69B14B1-5164-DDDB-7619-8537878370C6}"/>
              </a:ext>
            </a:extLst>
          </p:cNvPr>
          <p:cNvSpPr>
            <a:spLocks noGrp="1"/>
          </p:cNvSpPr>
          <p:nvPr>
            <p:ph type="dt" sz="half" idx="10"/>
          </p:nvPr>
        </p:nvSpPr>
        <p:spPr/>
        <p:txBody>
          <a:bodyPr/>
          <a:lstStyle/>
          <a:p>
            <a:fld id="{ACFCAF51-A4DF-8746-99A7-7B28364CB8EA}" type="datetime1">
              <a:rPr lang="en-US" smtClean="0"/>
              <a:t>1/14/23</a:t>
            </a:fld>
            <a:endParaRPr lang="en-US"/>
          </a:p>
        </p:txBody>
      </p:sp>
      <p:sp>
        <p:nvSpPr>
          <p:cNvPr id="5" name="Footer Placeholder 4">
            <a:extLst>
              <a:ext uri="{FF2B5EF4-FFF2-40B4-BE49-F238E27FC236}">
                <a16:creationId xmlns:a16="http://schemas.microsoft.com/office/drawing/2014/main" id="{DFA85800-69F9-646A-7538-FFE5ADABF0E8}"/>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007B3E74-6592-2B10-33DE-50CF415C6E9B}"/>
              </a:ext>
            </a:extLst>
          </p:cNvPr>
          <p:cNvSpPr>
            <a:spLocks noGrp="1"/>
          </p:cNvSpPr>
          <p:nvPr>
            <p:ph type="sldNum" sz="quarter" idx="12"/>
          </p:nvPr>
        </p:nvSpPr>
        <p:spPr/>
        <p:txBody>
          <a:bodyPr/>
          <a:lstStyle/>
          <a:p>
            <a:fld id="{48D05EAA-9491-8D4D-B63F-F34C7E66C610}" type="slidenum">
              <a:rPr lang="en-US" smtClean="0"/>
              <a:t>33</a:t>
            </a:fld>
            <a:endParaRPr lang="en-US"/>
          </a:p>
        </p:txBody>
      </p:sp>
      <p:sp>
        <p:nvSpPr>
          <p:cNvPr id="8" name="TextBox 7">
            <a:extLst>
              <a:ext uri="{FF2B5EF4-FFF2-40B4-BE49-F238E27FC236}">
                <a16:creationId xmlns:a16="http://schemas.microsoft.com/office/drawing/2014/main" id="{687A8E27-FEEF-52AA-BA3F-18E17B08D07B}"/>
              </a:ext>
            </a:extLst>
          </p:cNvPr>
          <p:cNvSpPr txBox="1"/>
          <p:nvPr/>
        </p:nvSpPr>
        <p:spPr>
          <a:xfrm>
            <a:off x="6457950" y="3222166"/>
            <a:ext cx="2434530" cy="2169825"/>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Sweepers Sweepers man your brooms, give the ship a good sweep down, forward, midships, and aft.</a:t>
            </a:r>
          </a:p>
          <a:p>
            <a:pPr algn="ctr"/>
            <a:endParaRPr lang="en-US" sz="700" dirty="0">
              <a:solidFill>
                <a:schemeClr val="bg1"/>
              </a:solidFill>
              <a:latin typeface="Arial" panose="020B0604020202020204" pitchFamily="34" charset="0"/>
              <a:cs typeface="Arial" panose="020B0604020202020204" pitchFamily="34" charset="0"/>
            </a:endParaRPr>
          </a:p>
          <a:p>
            <a:pPr algn="ctr"/>
            <a:r>
              <a:rPr lang="en-US" sz="1600" dirty="0">
                <a:solidFill>
                  <a:schemeClr val="bg1"/>
                </a:solidFill>
                <a:latin typeface="Arial" panose="020B0604020202020204" pitchFamily="34" charset="0"/>
                <a:cs typeface="Arial" panose="020B0604020202020204" pitchFamily="34" charset="0"/>
              </a:rPr>
              <a:t> Set Material Condition Yoke throughout the ship.</a:t>
            </a:r>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14" name="Ink 13">
                <a:extLst>
                  <a:ext uri="{FF2B5EF4-FFF2-40B4-BE49-F238E27FC236}">
                    <a16:creationId xmlns:a16="http://schemas.microsoft.com/office/drawing/2014/main" id="{DFA8EB1B-6393-068F-7E2A-52DCE82BEF3A}"/>
                  </a:ext>
                </a:extLst>
              </p14:cNvPr>
              <p14:cNvContentPartPr/>
              <p14:nvPr/>
            </p14:nvContentPartPr>
            <p14:xfrm>
              <a:off x="5979000" y="3197091"/>
              <a:ext cx="2913480" cy="2196720"/>
            </p14:xfrm>
          </p:contentPart>
        </mc:Choice>
        <mc:Fallback xmlns="">
          <p:pic>
            <p:nvPicPr>
              <p:cNvPr id="14" name="Ink 13">
                <a:extLst>
                  <a:ext uri="{FF2B5EF4-FFF2-40B4-BE49-F238E27FC236}">
                    <a16:creationId xmlns:a16="http://schemas.microsoft.com/office/drawing/2014/main" id="{DFA8EB1B-6393-068F-7E2A-52DCE82BEF3A}"/>
                  </a:ext>
                </a:extLst>
              </p:cNvPr>
              <p:cNvPicPr/>
              <p:nvPr/>
            </p:nvPicPr>
            <p:blipFill>
              <a:blip r:embed="rId6"/>
              <a:stretch>
                <a:fillRect/>
              </a:stretch>
            </p:blipFill>
            <p:spPr>
              <a:xfrm>
                <a:off x="5961360" y="3089451"/>
                <a:ext cx="2949120" cy="2412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15" name="Ink 14">
                <a:extLst>
                  <a:ext uri="{FF2B5EF4-FFF2-40B4-BE49-F238E27FC236}">
                    <a16:creationId xmlns:a16="http://schemas.microsoft.com/office/drawing/2014/main" id="{BEE65887-268B-A373-B88D-2476C35842E6}"/>
                  </a:ext>
                </a:extLst>
              </p14:cNvPr>
              <p14:cNvContentPartPr/>
              <p14:nvPr/>
            </p14:nvContentPartPr>
            <p14:xfrm>
              <a:off x="-5791920" y="6221811"/>
              <a:ext cx="360" cy="360"/>
            </p14:xfrm>
          </p:contentPart>
        </mc:Choice>
        <mc:Fallback xmlns="">
          <p:pic>
            <p:nvPicPr>
              <p:cNvPr id="15" name="Ink 14">
                <a:extLst>
                  <a:ext uri="{FF2B5EF4-FFF2-40B4-BE49-F238E27FC236}">
                    <a16:creationId xmlns:a16="http://schemas.microsoft.com/office/drawing/2014/main" id="{BEE65887-268B-A373-B88D-2476C35842E6}"/>
                  </a:ext>
                </a:extLst>
              </p:cNvPr>
              <p:cNvPicPr/>
              <p:nvPr/>
            </p:nvPicPr>
            <p:blipFill>
              <a:blip r:embed="rId8"/>
              <a:stretch>
                <a:fillRect/>
              </a:stretch>
            </p:blipFill>
            <p:spPr>
              <a:xfrm>
                <a:off x="-5809920" y="6113811"/>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6" name="Ink 15">
                <a:extLst>
                  <a:ext uri="{FF2B5EF4-FFF2-40B4-BE49-F238E27FC236}">
                    <a16:creationId xmlns:a16="http://schemas.microsoft.com/office/drawing/2014/main" id="{E4A997C3-6E33-4EDD-B0D9-0804BE0F047A}"/>
                  </a:ext>
                </a:extLst>
              </p14:cNvPr>
              <p14:cNvContentPartPr/>
              <p14:nvPr/>
            </p14:nvContentPartPr>
            <p14:xfrm>
              <a:off x="-4188120" y="848811"/>
              <a:ext cx="360" cy="360"/>
            </p14:xfrm>
          </p:contentPart>
        </mc:Choice>
        <mc:Fallback xmlns="">
          <p:pic>
            <p:nvPicPr>
              <p:cNvPr id="16" name="Ink 15">
                <a:extLst>
                  <a:ext uri="{FF2B5EF4-FFF2-40B4-BE49-F238E27FC236}">
                    <a16:creationId xmlns:a16="http://schemas.microsoft.com/office/drawing/2014/main" id="{E4A997C3-6E33-4EDD-B0D9-0804BE0F047A}"/>
                  </a:ext>
                </a:extLst>
              </p:cNvPr>
              <p:cNvPicPr/>
              <p:nvPr/>
            </p:nvPicPr>
            <p:blipFill>
              <a:blip r:embed="rId10"/>
              <a:stretch>
                <a:fillRect/>
              </a:stretch>
            </p:blipFill>
            <p:spPr>
              <a:xfrm>
                <a:off x="-4205760" y="740811"/>
                <a:ext cx="36000" cy="216000"/>
              </a:xfrm>
              <a:prstGeom prst="rect">
                <a:avLst/>
              </a:prstGeom>
            </p:spPr>
          </p:pic>
        </mc:Fallback>
      </mc:AlternateContent>
      <p:pic>
        <p:nvPicPr>
          <p:cNvPr id="7" name="Sweepers short.m4a">
            <a:hlinkClick r:id="" action="ppaction://media"/>
            <a:extLst>
              <a:ext uri="{FF2B5EF4-FFF2-40B4-BE49-F238E27FC236}">
                <a16:creationId xmlns:a16="http://schemas.microsoft.com/office/drawing/2014/main" id="{F2DCC589-5D85-3B20-7560-481762CA12E9}"/>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296229" y="4642727"/>
            <a:ext cx="812800" cy="812800"/>
          </a:xfrm>
          <a:prstGeom prst="rect">
            <a:avLst/>
          </a:prstGeom>
        </p:spPr>
      </p:pic>
    </p:spTree>
    <p:extLst>
      <p:ext uri="{BB962C8B-B14F-4D97-AF65-F5344CB8AC3E}">
        <p14:creationId xmlns:p14="http://schemas.microsoft.com/office/powerpoint/2010/main" val="1973744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AA286-78D4-1C81-512C-1E6C1545F96D}"/>
              </a:ext>
            </a:extLst>
          </p:cNvPr>
          <p:cNvSpPr>
            <a:spLocks noGrp="1"/>
          </p:cNvSpPr>
          <p:nvPr>
            <p:ph type="title"/>
          </p:nvPr>
        </p:nvSpPr>
        <p:spPr/>
        <p:txBody>
          <a:bodyPr>
            <a:normAutofit fontScale="90000"/>
          </a:bodyPr>
          <a:lstStyle/>
          <a:p>
            <a:pPr algn="ctr"/>
            <a:r>
              <a:rPr lang="en-US" dirty="0"/>
              <a:t>Common ﻿﻿PR Tools and Techniques</a:t>
            </a:r>
          </a:p>
        </p:txBody>
      </p:sp>
      <p:sp>
        <p:nvSpPr>
          <p:cNvPr id="3" name="Content Placeholder 2">
            <a:extLst>
              <a:ext uri="{FF2B5EF4-FFF2-40B4-BE49-F238E27FC236}">
                <a16:creationId xmlns:a16="http://schemas.microsoft.com/office/drawing/2014/main" id="{767D36DD-3FAA-925A-DE6D-DEB9B7585926}"/>
              </a:ext>
            </a:extLst>
          </p:cNvPr>
          <p:cNvSpPr>
            <a:spLocks noGrp="1"/>
          </p:cNvSpPr>
          <p:nvPr>
            <p:ph idx="1"/>
          </p:nvPr>
        </p:nvSpPr>
        <p:spPr/>
        <p:txBody>
          <a:bodyPr>
            <a:normAutofit fontScale="77500" lnSpcReduction="20000"/>
          </a:bodyPr>
          <a:lstStyle/>
          <a:p>
            <a:pPr marL="0" indent="0" algn="l">
              <a:buNone/>
            </a:pPr>
            <a:r>
              <a:rPr lang="en-US" b="1" i="0" u="none" strike="noStrike" dirty="0">
                <a:solidFill>
                  <a:srgbClr val="2E2E2E"/>
                </a:solidFill>
                <a:effectLst/>
              </a:rPr>
              <a:t>Attendance at public events.</a:t>
            </a:r>
          </a:p>
          <a:p>
            <a:r>
              <a:rPr lang="en-US" b="0" i="0" u="none" strike="noStrike" dirty="0">
                <a:solidFill>
                  <a:srgbClr val="2E2E2E"/>
                </a:solidFill>
                <a:effectLst/>
              </a:rPr>
              <a:t>Attract public attention and be engaged</a:t>
            </a:r>
          </a:p>
          <a:p>
            <a:r>
              <a:rPr lang="en-US" dirty="0">
                <a:solidFill>
                  <a:srgbClr val="2E2E2E"/>
                </a:solidFill>
              </a:rPr>
              <a:t>T</a:t>
            </a:r>
            <a:r>
              <a:rPr lang="en-US" b="0" i="0" u="none" strike="noStrike" dirty="0">
                <a:solidFill>
                  <a:srgbClr val="2E2E2E"/>
                </a:solidFill>
                <a:effectLst/>
              </a:rPr>
              <a:t>ake advantage of every public event and the opportunity to speak publicly.</a:t>
            </a:r>
          </a:p>
          <a:p>
            <a:pPr marL="0" indent="0" algn="l">
              <a:buNone/>
            </a:pPr>
            <a:r>
              <a:rPr lang="en-US" b="1" i="0" u="none" strike="noStrike" dirty="0">
                <a:solidFill>
                  <a:srgbClr val="2E2E2E"/>
                </a:solidFill>
                <a:effectLst/>
              </a:rPr>
              <a:t>Press releases.</a:t>
            </a:r>
            <a:r>
              <a:rPr lang="en-US" b="0" i="0" u="none" strike="noStrike" dirty="0">
                <a:solidFill>
                  <a:srgbClr val="2E2E2E"/>
                </a:solidFill>
                <a:effectLst/>
              </a:rPr>
              <a:t> </a:t>
            </a:r>
          </a:p>
          <a:p>
            <a:r>
              <a:rPr lang="en-US" b="0" i="0" u="none" strike="noStrike" dirty="0">
                <a:solidFill>
                  <a:srgbClr val="2E2E2E"/>
                </a:solidFill>
                <a:effectLst/>
              </a:rPr>
              <a:t>Information that is communicated as a part of the regular TV or/and radio program, newspapers, magazines and other types of mainstream media achieves a much bigger impact than advertisements. </a:t>
            </a:r>
          </a:p>
          <a:p>
            <a:pPr marL="0" indent="0" algn="l">
              <a:buNone/>
            </a:pPr>
            <a:r>
              <a:rPr lang="en-US" b="1" i="0" u="none" strike="noStrike" dirty="0">
                <a:solidFill>
                  <a:srgbClr val="2E2E2E"/>
                </a:solidFill>
                <a:effectLst/>
              </a:rPr>
              <a:t>Newsletters.</a:t>
            </a:r>
            <a:r>
              <a:rPr lang="en-US" b="0" i="0" u="none" strike="noStrike" dirty="0">
                <a:solidFill>
                  <a:srgbClr val="2E2E2E"/>
                </a:solidFill>
                <a:effectLst/>
              </a:rPr>
              <a:t> </a:t>
            </a:r>
          </a:p>
          <a:p>
            <a:r>
              <a:rPr lang="en-US" b="0" i="0" u="none" strike="noStrike" dirty="0">
                <a:solidFill>
                  <a:srgbClr val="2E2E2E"/>
                </a:solidFill>
                <a:effectLst/>
              </a:rPr>
              <a:t>Sending  relevant information about the organization or/and its products/services directly to the target audience to create and maintain a strong relationship</a:t>
            </a:r>
          </a:p>
        </p:txBody>
      </p:sp>
      <p:sp>
        <p:nvSpPr>
          <p:cNvPr id="4" name="Date Placeholder 3">
            <a:extLst>
              <a:ext uri="{FF2B5EF4-FFF2-40B4-BE49-F238E27FC236}">
                <a16:creationId xmlns:a16="http://schemas.microsoft.com/office/drawing/2014/main" id="{8E9D90A1-C236-4D57-CF7F-87FFDF4A903A}"/>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16487E8B-7F45-F790-826F-3F707A5C803D}"/>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6462C201-9512-B8E4-3B7C-08DC00957880}"/>
              </a:ext>
            </a:extLst>
          </p:cNvPr>
          <p:cNvSpPr>
            <a:spLocks noGrp="1"/>
          </p:cNvSpPr>
          <p:nvPr>
            <p:ph type="sldNum" sz="quarter" idx="12"/>
          </p:nvPr>
        </p:nvSpPr>
        <p:spPr/>
        <p:txBody>
          <a:bodyPr/>
          <a:lstStyle/>
          <a:p>
            <a:fld id="{48D05EAA-9491-8D4D-B63F-F34C7E66C610}" type="slidenum">
              <a:rPr lang="en-US" smtClean="0"/>
              <a:t>34</a:t>
            </a:fld>
            <a:endParaRPr lang="en-US" dirty="0"/>
          </a:p>
        </p:txBody>
      </p:sp>
    </p:spTree>
    <p:extLst>
      <p:ext uri="{BB962C8B-B14F-4D97-AF65-F5344CB8AC3E}">
        <p14:creationId xmlns:p14="http://schemas.microsoft.com/office/powerpoint/2010/main" val="2964948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AA286-78D4-1C81-512C-1E6C1545F96D}"/>
              </a:ext>
            </a:extLst>
          </p:cNvPr>
          <p:cNvSpPr>
            <a:spLocks noGrp="1"/>
          </p:cNvSpPr>
          <p:nvPr>
            <p:ph type="title"/>
          </p:nvPr>
        </p:nvSpPr>
        <p:spPr/>
        <p:txBody>
          <a:bodyPr>
            <a:normAutofit fontScale="90000"/>
          </a:bodyPr>
          <a:lstStyle/>
          <a:p>
            <a:pPr algn="ctr"/>
            <a:r>
              <a:rPr lang="en-US" dirty="0"/>
              <a:t>Common ﻿﻿PR Tools and Techniques</a:t>
            </a:r>
          </a:p>
        </p:txBody>
      </p:sp>
      <p:sp>
        <p:nvSpPr>
          <p:cNvPr id="3" name="Content Placeholder 2">
            <a:extLst>
              <a:ext uri="{FF2B5EF4-FFF2-40B4-BE49-F238E27FC236}">
                <a16:creationId xmlns:a16="http://schemas.microsoft.com/office/drawing/2014/main" id="{767D36DD-3FAA-925A-DE6D-DEB9B7585926}"/>
              </a:ext>
            </a:extLst>
          </p:cNvPr>
          <p:cNvSpPr>
            <a:spLocks noGrp="1"/>
          </p:cNvSpPr>
          <p:nvPr>
            <p:ph idx="1"/>
          </p:nvPr>
        </p:nvSpPr>
        <p:spPr/>
        <p:txBody>
          <a:bodyPr>
            <a:normAutofit/>
          </a:bodyPr>
          <a:lstStyle/>
          <a:p>
            <a:pPr marL="0" indent="0" algn="l">
              <a:buNone/>
            </a:pPr>
            <a:r>
              <a:rPr lang="en-US" sz="2200" b="1" i="0" u="none" strike="noStrike" dirty="0">
                <a:solidFill>
                  <a:srgbClr val="2E2E2E"/>
                </a:solidFill>
                <a:effectLst/>
              </a:rPr>
              <a:t>Blogging. </a:t>
            </a:r>
          </a:p>
          <a:p>
            <a:r>
              <a:rPr lang="en-US" sz="2200" i="0" u="none" strike="noStrike" dirty="0">
                <a:solidFill>
                  <a:srgbClr val="2E2E2E"/>
                </a:solidFill>
                <a:effectLst/>
              </a:rPr>
              <a:t>To reach the online audience use the digital forms of press releases and newsletters.  It allows them to establish a two-way communication.</a:t>
            </a:r>
          </a:p>
          <a:p>
            <a:pPr marL="0" indent="0" algn="l">
              <a:buNone/>
            </a:pPr>
            <a:r>
              <a:rPr lang="en-US" sz="2200" b="1" i="0" u="none" strike="noStrike" dirty="0">
                <a:solidFill>
                  <a:srgbClr val="2E2E2E"/>
                </a:solidFill>
                <a:effectLst/>
              </a:rPr>
              <a:t>Social media marketing. </a:t>
            </a:r>
          </a:p>
          <a:p>
            <a:r>
              <a:rPr lang="en-US" sz="2200" i="0" u="none" strike="noStrike" dirty="0">
                <a:solidFill>
                  <a:srgbClr val="2E2E2E"/>
                </a:solidFill>
                <a:effectLst/>
              </a:rPr>
              <a:t>Used primarily by the marketing industry, also utilized by a growing number of PR specialists to establish a direct communication with the public, consumers, investors and other target groups.</a:t>
            </a:r>
          </a:p>
          <a:p>
            <a:pPr marL="0" indent="0" algn="l">
              <a:buNone/>
            </a:pPr>
            <a:endParaRPr lang="en-US" b="1" i="0" u="none" strike="noStrike" dirty="0">
              <a:solidFill>
                <a:srgbClr val="2E2E2E"/>
              </a:solidFill>
              <a:effectLst/>
            </a:endParaRPr>
          </a:p>
        </p:txBody>
      </p:sp>
      <p:sp>
        <p:nvSpPr>
          <p:cNvPr id="4" name="Date Placeholder 3">
            <a:extLst>
              <a:ext uri="{FF2B5EF4-FFF2-40B4-BE49-F238E27FC236}">
                <a16:creationId xmlns:a16="http://schemas.microsoft.com/office/drawing/2014/main" id="{8E9D90A1-C236-4D57-CF7F-87FFDF4A903A}"/>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16487E8B-7F45-F790-826F-3F707A5C803D}"/>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6462C201-9512-B8E4-3B7C-08DC00957880}"/>
              </a:ext>
            </a:extLst>
          </p:cNvPr>
          <p:cNvSpPr>
            <a:spLocks noGrp="1"/>
          </p:cNvSpPr>
          <p:nvPr>
            <p:ph type="sldNum" sz="quarter" idx="12"/>
          </p:nvPr>
        </p:nvSpPr>
        <p:spPr/>
        <p:txBody>
          <a:bodyPr/>
          <a:lstStyle/>
          <a:p>
            <a:fld id="{48D05EAA-9491-8D4D-B63F-F34C7E66C610}" type="slidenum">
              <a:rPr lang="en-US" smtClean="0"/>
              <a:t>35</a:t>
            </a:fld>
            <a:endParaRPr lang="en-US" dirty="0"/>
          </a:p>
        </p:txBody>
      </p:sp>
    </p:spTree>
    <p:extLst>
      <p:ext uri="{BB962C8B-B14F-4D97-AF65-F5344CB8AC3E}">
        <p14:creationId xmlns:p14="http://schemas.microsoft.com/office/powerpoint/2010/main" val="6895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789D7-C4AE-7930-65FC-E7B59ABFC855}"/>
              </a:ext>
            </a:extLst>
          </p:cNvPr>
          <p:cNvSpPr>
            <a:spLocks noGrp="1"/>
          </p:cNvSpPr>
          <p:nvPr>
            <p:ph type="title"/>
          </p:nvPr>
        </p:nvSpPr>
        <p:spPr/>
        <p:txBody>
          <a:bodyPr/>
          <a:lstStyle/>
          <a:p>
            <a:r>
              <a:rPr lang="en-US" dirty="0"/>
              <a:t>Media Tools</a:t>
            </a:r>
          </a:p>
        </p:txBody>
      </p:sp>
      <p:sp>
        <p:nvSpPr>
          <p:cNvPr id="3" name="Content Placeholder 2">
            <a:extLst>
              <a:ext uri="{FF2B5EF4-FFF2-40B4-BE49-F238E27FC236}">
                <a16:creationId xmlns:a16="http://schemas.microsoft.com/office/drawing/2014/main" id="{263E1AC3-FA15-03C9-8BB3-469AEE7C0EC3}"/>
              </a:ext>
            </a:extLst>
          </p:cNvPr>
          <p:cNvSpPr>
            <a:spLocks noGrp="1"/>
          </p:cNvSpPr>
          <p:nvPr>
            <p:ph idx="1"/>
          </p:nvPr>
        </p:nvSpPr>
        <p:spPr/>
        <p:txBody>
          <a:bodyPr>
            <a:normAutofit/>
          </a:bodyPr>
          <a:lstStyle/>
          <a:p>
            <a:r>
              <a:rPr lang="en-US" dirty="0"/>
              <a:t>Media Tools that should be Free, or nearly from your local newspapers and radio stations</a:t>
            </a:r>
          </a:p>
          <a:p>
            <a:pPr lvl="1"/>
            <a:r>
              <a:rPr lang="en-US" dirty="0"/>
              <a:t>News Releases</a:t>
            </a:r>
          </a:p>
          <a:p>
            <a:pPr lvl="1"/>
            <a:r>
              <a:rPr lang="en-US" dirty="0"/>
              <a:t>Media Advisories</a:t>
            </a:r>
          </a:p>
          <a:p>
            <a:pPr lvl="1"/>
            <a:r>
              <a:rPr lang="en-US" dirty="0"/>
              <a:t>Op-Eds</a:t>
            </a:r>
          </a:p>
          <a:p>
            <a:pPr lvl="1"/>
            <a:r>
              <a:rPr lang="en-US" dirty="0"/>
              <a:t>Letters to the Editor</a:t>
            </a:r>
          </a:p>
        </p:txBody>
      </p:sp>
      <p:sp>
        <p:nvSpPr>
          <p:cNvPr id="4" name="Date Placeholder 3">
            <a:extLst>
              <a:ext uri="{FF2B5EF4-FFF2-40B4-BE49-F238E27FC236}">
                <a16:creationId xmlns:a16="http://schemas.microsoft.com/office/drawing/2014/main" id="{11245749-D299-43AF-626F-622DFF345040}"/>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6960CC73-2BF5-EF8E-A0B5-891FE9BBFB97}"/>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2667665C-30CE-7018-EBDA-4290AEC8B1D7}"/>
              </a:ext>
            </a:extLst>
          </p:cNvPr>
          <p:cNvSpPr>
            <a:spLocks noGrp="1"/>
          </p:cNvSpPr>
          <p:nvPr>
            <p:ph type="sldNum" sz="quarter" idx="12"/>
          </p:nvPr>
        </p:nvSpPr>
        <p:spPr/>
        <p:txBody>
          <a:bodyPr/>
          <a:lstStyle/>
          <a:p>
            <a:fld id="{48D05EAA-9491-8D4D-B63F-F34C7E66C610}" type="slidenum">
              <a:rPr lang="en-US" smtClean="0"/>
              <a:t>36</a:t>
            </a:fld>
            <a:endParaRPr lang="en-US" dirty="0"/>
          </a:p>
        </p:txBody>
      </p:sp>
    </p:spTree>
    <p:extLst>
      <p:ext uri="{BB962C8B-B14F-4D97-AF65-F5344CB8AC3E}">
        <p14:creationId xmlns:p14="http://schemas.microsoft.com/office/powerpoint/2010/main" val="1243606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552C5-A358-BC99-5079-A7E1CEF8AF57}"/>
              </a:ext>
            </a:extLst>
          </p:cNvPr>
          <p:cNvSpPr>
            <a:spLocks noGrp="1"/>
          </p:cNvSpPr>
          <p:nvPr>
            <p:ph type="title"/>
          </p:nvPr>
        </p:nvSpPr>
        <p:spPr>
          <a:xfrm>
            <a:off x="628650" y="1271848"/>
            <a:ext cx="7886700" cy="1249680"/>
          </a:xfrm>
        </p:spPr>
        <p:txBody>
          <a:bodyPr>
            <a:normAutofit fontScale="90000"/>
          </a:bodyPr>
          <a:lstStyle/>
          <a:p>
            <a:pPr algn="ctr"/>
            <a:r>
              <a:rPr lang="en-US" dirty="0"/>
              <a:t>Public Relations / Marketing </a:t>
            </a:r>
            <a:br>
              <a:rPr lang="en-US" dirty="0"/>
            </a:br>
            <a:r>
              <a:rPr lang="en-US" dirty="0"/>
              <a:t>Target Audiences </a:t>
            </a:r>
          </a:p>
        </p:txBody>
      </p:sp>
      <p:sp>
        <p:nvSpPr>
          <p:cNvPr id="3" name="Content Placeholder 2">
            <a:extLst>
              <a:ext uri="{FF2B5EF4-FFF2-40B4-BE49-F238E27FC236}">
                <a16:creationId xmlns:a16="http://schemas.microsoft.com/office/drawing/2014/main" id="{B533303D-DC2B-C363-8574-33F51E28F7EA}"/>
              </a:ext>
            </a:extLst>
          </p:cNvPr>
          <p:cNvSpPr>
            <a:spLocks noGrp="1"/>
          </p:cNvSpPr>
          <p:nvPr>
            <p:ph idx="1"/>
          </p:nvPr>
        </p:nvSpPr>
        <p:spPr>
          <a:xfrm>
            <a:off x="628650" y="2743200"/>
            <a:ext cx="7886700" cy="3433762"/>
          </a:xfrm>
        </p:spPr>
        <p:txBody>
          <a:bodyPr>
            <a:normAutofit lnSpcReduction="10000"/>
          </a:bodyPr>
          <a:lstStyle/>
          <a:p>
            <a:pPr lvl="1"/>
            <a:r>
              <a:rPr lang="en-US" dirty="0"/>
              <a:t>Members</a:t>
            </a:r>
          </a:p>
          <a:p>
            <a:pPr lvl="1"/>
            <a:r>
              <a:rPr lang="en-US" dirty="0"/>
              <a:t>The Media: Newspaper, Radio, TV</a:t>
            </a:r>
          </a:p>
          <a:p>
            <a:pPr lvl="1"/>
            <a:r>
              <a:rPr lang="en-US" dirty="0"/>
              <a:t>Local, State, &amp; National Officials</a:t>
            </a:r>
          </a:p>
          <a:p>
            <a:pPr lvl="1"/>
            <a:r>
              <a:rPr lang="en-US" dirty="0"/>
              <a:t>Community Leaders</a:t>
            </a:r>
          </a:p>
          <a:p>
            <a:pPr lvl="1"/>
            <a:r>
              <a:rPr lang="en-US" dirty="0"/>
              <a:t>Other Organizations (other veteran organizations)</a:t>
            </a:r>
          </a:p>
          <a:p>
            <a:pPr lvl="1"/>
            <a:r>
              <a:rPr lang="en-US" dirty="0"/>
              <a:t>The General Public</a:t>
            </a:r>
          </a:p>
          <a:p>
            <a:pPr lvl="1"/>
            <a:r>
              <a:rPr lang="en-US" dirty="0"/>
              <a:t>Youth, Educators, Parents</a:t>
            </a:r>
          </a:p>
          <a:p>
            <a:pPr lvl="1"/>
            <a:r>
              <a:rPr lang="en-US" dirty="0"/>
              <a:t>The Business Community</a:t>
            </a:r>
          </a:p>
          <a:p>
            <a:pPr lvl="1"/>
            <a:r>
              <a:rPr lang="en-US" dirty="0"/>
              <a:t>Potential Members &amp; Donors</a:t>
            </a:r>
          </a:p>
          <a:p>
            <a:endParaRPr lang="en-US" dirty="0"/>
          </a:p>
        </p:txBody>
      </p:sp>
      <p:sp>
        <p:nvSpPr>
          <p:cNvPr id="4" name="Date Placeholder 3">
            <a:extLst>
              <a:ext uri="{FF2B5EF4-FFF2-40B4-BE49-F238E27FC236}">
                <a16:creationId xmlns:a16="http://schemas.microsoft.com/office/drawing/2014/main" id="{E8D9E7C5-8679-946D-BED0-541E25589B47}"/>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62AD28DF-CEF5-DC43-9B3C-81E5CD5B800B}"/>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3BB2A67E-0A6F-E161-B929-A18FC10C8664}"/>
              </a:ext>
            </a:extLst>
          </p:cNvPr>
          <p:cNvSpPr>
            <a:spLocks noGrp="1"/>
          </p:cNvSpPr>
          <p:nvPr>
            <p:ph type="sldNum" sz="quarter" idx="12"/>
          </p:nvPr>
        </p:nvSpPr>
        <p:spPr/>
        <p:txBody>
          <a:bodyPr/>
          <a:lstStyle/>
          <a:p>
            <a:fld id="{48D05EAA-9491-8D4D-B63F-F34C7E66C610}" type="slidenum">
              <a:rPr lang="en-US" smtClean="0"/>
              <a:t>37</a:t>
            </a:fld>
            <a:endParaRPr lang="en-US" dirty="0"/>
          </a:p>
        </p:txBody>
      </p:sp>
    </p:spTree>
    <p:extLst>
      <p:ext uri="{BB962C8B-B14F-4D97-AF65-F5344CB8AC3E}">
        <p14:creationId xmlns:p14="http://schemas.microsoft.com/office/powerpoint/2010/main" val="3568094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24AFD-FEF1-2ADC-BDB6-5C51C6E5224A}"/>
              </a:ext>
            </a:extLst>
          </p:cNvPr>
          <p:cNvSpPr>
            <a:spLocks noGrp="1"/>
          </p:cNvSpPr>
          <p:nvPr>
            <p:ph type="title"/>
          </p:nvPr>
        </p:nvSpPr>
        <p:spPr/>
        <p:txBody>
          <a:bodyPr/>
          <a:lstStyle/>
          <a:p>
            <a:pPr algn="ctr"/>
            <a:r>
              <a:rPr lang="en-US" dirty="0"/>
              <a:t>Why differentiate your targets?</a:t>
            </a:r>
          </a:p>
        </p:txBody>
      </p:sp>
      <p:sp>
        <p:nvSpPr>
          <p:cNvPr id="3" name="Content Placeholder 2">
            <a:extLst>
              <a:ext uri="{FF2B5EF4-FFF2-40B4-BE49-F238E27FC236}">
                <a16:creationId xmlns:a16="http://schemas.microsoft.com/office/drawing/2014/main" id="{9667A598-234D-E12B-9A6F-C8C4F799E98F}"/>
              </a:ext>
            </a:extLst>
          </p:cNvPr>
          <p:cNvSpPr>
            <a:spLocks noGrp="1"/>
          </p:cNvSpPr>
          <p:nvPr>
            <p:ph idx="1"/>
          </p:nvPr>
        </p:nvSpPr>
        <p:spPr/>
        <p:txBody>
          <a:bodyPr/>
          <a:lstStyle/>
          <a:p>
            <a:pPr>
              <a:lnSpc>
                <a:spcPct val="150000"/>
              </a:lnSpc>
            </a:pPr>
            <a:r>
              <a:rPr lang="en-US" dirty="0"/>
              <a:t>Each group will have different interests</a:t>
            </a:r>
          </a:p>
          <a:p>
            <a:pPr>
              <a:lnSpc>
                <a:spcPct val="150000"/>
              </a:lnSpc>
            </a:pPr>
            <a:r>
              <a:rPr lang="en-US" dirty="0"/>
              <a:t>You could have different goals about what you are trying to convey to them</a:t>
            </a:r>
          </a:p>
          <a:p>
            <a:pPr>
              <a:lnSpc>
                <a:spcPct val="150000"/>
              </a:lnSpc>
            </a:pPr>
            <a:r>
              <a:rPr lang="en-US" dirty="0"/>
              <a:t>May want to message them differently</a:t>
            </a:r>
          </a:p>
          <a:p>
            <a:pPr>
              <a:lnSpc>
                <a:spcPct val="150000"/>
              </a:lnSpc>
            </a:pPr>
            <a:r>
              <a:rPr lang="en-US" dirty="0"/>
              <a:t>Just keep the overall message consistent</a:t>
            </a:r>
          </a:p>
          <a:p>
            <a:endParaRPr lang="en-US" dirty="0"/>
          </a:p>
        </p:txBody>
      </p:sp>
      <p:sp>
        <p:nvSpPr>
          <p:cNvPr id="4" name="Date Placeholder 3">
            <a:extLst>
              <a:ext uri="{FF2B5EF4-FFF2-40B4-BE49-F238E27FC236}">
                <a16:creationId xmlns:a16="http://schemas.microsoft.com/office/drawing/2014/main" id="{3E164ED4-376E-6874-C856-8862D8D53657}"/>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F14A9D53-2C6B-D2BA-3A90-2946A6408DAF}"/>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BC65DE0A-FD63-CA68-E5A8-FC3C7CD523BC}"/>
              </a:ext>
            </a:extLst>
          </p:cNvPr>
          <p:cNvSpPr>
            <a:spLocks noGrp="1"/>
          </p:cNvSpPr>
          <p:nvPr>
            <p:ph type="sldNum" sz="quarter" idx="12"/>
          </p:nvPr>
        </p:nvSpPr>
        <p:spPr/>
        <p:txBody>
          <a:bodyPr/>
          <a:lstStyle/>
          <a:p>
            <a:fld id="{48D05EAA-9491-8D4D-B63F-F34C7E66C610}" type="slidenum">
              <a:rPr lang="en-US" smtClean="0"/>
              <a:t>38</a:t>
            </a:fld>
            <a:endParaRPr lang="en-US" dirty="0"/>
          </a:p>
        </p:txBody>
      </p:sp>
    </p:spTree>
    <p:extLst>
      <p:ext uri="{BB962C8B-B14F-4D97-AF65-F5344CB8AC3E}">
        <p14:creationId xmlns:p14="http://schemas.microsoft.com/office/powerpoint/2010/main" val="2964748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F4C3F-166F-97A7-243C-CB2C3EAB9724}"/>
              </a:ext>
            </a:extLst>
          </p:cNvPr>
          <p:cNvSpPr>
            <a:spLocks noGrp="1"/>
          </p:cNvSpPr>
          <p:nvPr>
            <p:ph type="title"/>
          </p:nvPr>
        </p:nvSpPr>
        <p:spPr>
          <a:xfrm>
            <a:off x="628650" y="1271847"/>
            <a:ext cx="7886700" cy="1090353"/>
          </a:xfrm>
        </p:spPr>
        <p:txBody>
          <a:bodyPr anchor="t">
            <a:normAutofit fontScale="90000"/>
          </a:bodyPr>
          <a:lstStyle/>
          <a:p>
            <a:r>
              <a:rPr lang="en-US" dirty="0"/>
              <a:t>Communicating with Members</a:t>
            </a:r>
            <a:br>
              <a:rPr lang="en-US" dirty="0"/>
            </a:br>
            <a:r>
              <a:rPr lang="en-US" dirty="0"/>
              <a:t>Best Practices</a:t>
            </a:r>
          </a:p>
        </p:txBody>
      </p:sp>
      <p:sp>
        <p:nvSpPr>
          <p:cNvPr id="3" name="Content Placeholder 2">
            <a:extLst>
              <a:ext uri="{FF2B5EF4-FFF2-40B4-BE49-F238E27FC236}">
                <a16:creationId xmlns:a16="http://schemas.microsoft.com/office/drawing/2014/main" id="{B01C05A3-3501-15E1-2DD4-15F4FFE87E72}"/>
              </a:ext>
            </a:extLst>
          </p:cNvPr>
          <p:cNvSpPr>
            <a:spLocks noGrp="1"/>
          </p:cNvSpPr>
          <p:nvPr>
            <p:ph idx="1"/>
          </p:nvPr>
        </p:nvSpPr>
        <p:spPr>
          <a:xfrm>
            <a:off x="628650" y="2569029"/>
            <a:ext cx="7886700" cy="3607933"/>
          </a:xfrm>
        </p:spPr>
        <p:txBody>
          <a:bodyPr/>
          <a:lstStyle/>
          <a:p>
            <a:r>
              <a:rPr lang="en-US" dirty="0"/>
              <a:t>Relevant Content</a:t>
            </a:r>
          </a:p>
          <a:p>
            <a:pPr lvl="1"/>
            <a:r>
              <a:rPr lang="en-US" dirty="0"/>
              <a:t>Avoid Politics, Religion, Gossip, </a:t>
            </a:r>
          </a:p>
          <a:p>
            <a:pPr lvl="1"/>
            <a:r>
              <a:rPr lang="en-US" dirty="0"/>
              <a:t>Keep the standards high!</a:t>
            </a:r>
          </a:p>
          <a:p>
            <a:pPr lvl="1"/>
            <a:r>
              <a:rPr lang="en-US" dirty="0"/>
              <a:t>Personal items really don’t belong in official communications</a:t>
            </a:r>
          </a:p>
          <a:p>
            <a:r>
              <a:rPr lang="en-US" dirty="0"/>
              <a:t>Compelling Headlines</a:t>
            </a:r>
          </a:p>
          <a:p>
            <a:pPr lvl="1"/>
            <a:r>
              <a:rPr lang="en-US" dirty="0"/>
              <a:t>Catchy headline instead of a Title</a:t>
            </a:r>
          </a:p>
          <a:p>
            <a:pPr marL="0" indent="0">
              <a:buNone/>
            </a:pPr>
            <a:endParaRPr lang="en-US" dirty="0"/>
          </a:p>
          <a:p>
            <a:pPr lvl="1"/>
            <a:endParaRPr lang="en-US" dirty="0"/>
          </a:p>
        </p:txBody>
      </p:sp>
      <p:sp>
        <p:nvSpPr>
          <p:cNvPr id="4" name="Date Placeholder 3">
            <a:extLst>
              <a:ext uri="{FF2B5EF4-FFF2-40B4-BE49-F238E27FC236}">
                <a16:creationId xmlns:a16="http://schemas.microsoft.com/office/drawing/2014/main" id="{50763CB9-62C7-0717-34B7-B58A6B551F59}"/>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4A47DD99-4D1E-5042-4038-AB1CE831CC72}"/>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E3B67F2C-9982-8FB0-821B-F9041EE50E4E}"/>
              </a:ext>
            </a:extLst>
          </p:cNvPr>
          <p:cNvSpPr>
            <a:spLocks noGrp="1"/>
          </p:cNvSpPr>
          <p:nvPr>
            <p:ph type="sldNum" sz="quarter" idx="12"/>
          </p:nvPr>
        </p:nvSpPr>
        <p:spPr/>
        <p:txBody>
          <a:bodyPr/>
          <a:lstStyle/>
          <a:p>
            <a:fld id="{48D05EAA-9491-8D4D-B63F-F34C7E66C610}" type="slidenum">
              <a:rPr lang="en-US" smtClean="0"/>
              <a:t>39</a:t>
            </a:fld>
            <a:endParaRPr lang="en-US" dirty="0"/>
          </a:p>
        </p:txBody>
      </p:sp>
    </p:spTree>
    <p:extLst>
      <p:ext uri="{BB962C8B-B14F-4D97-AF65-F5344CB8AC3E}">
        <p14:creationId xmlns:p14="http://schemas.microsoft.com/office/powerpoint/2010/main" val="3768897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D9AD-8779-E2B0-DDCD-2910C5CA25AE}"/>
              </a:ext>
            </a:extLst>
          </p:cNvPr>
          <p:cNvSpPr>
            <a:spLocks noGrp="1"/>
          </p:cNvSpPr>
          <p:nvPr>
            <p:ph type="title"/>
          </p:nvPr>
        </p:nvSpPr>
        <p:spPr/>
        <p:txBody>
          <a:bodyPr/>
          <a:lstStyle/>
          <a:p>
            <a:pPr algn="ctr"/>
            <a:r>
              <a:rPr lang="en-US" dirty="0"/>
              <a:t>Full Disclosure!</a:t>
            </a:r>
          </a:p>
        </p:txBody>
      </p:sp>
      <p:sp>
        <p:nvSpPr>
          <p:cNvPr id="3" name="Content Placeholder 2">
            <a:extLst>
              <a:ext uri="{FF2B5EF4-FFF2-40B4-BE49-F238E27FC236}">
                <a16:creationId xmlns:a16="http://schemas.microsoft.com/office/drawing/2014/main" id="{8F34D31E-69EC-7A89-8746-E4F779F8B53A}"/>
              </a:ext>
            </a:extLst>
          </p:cNvPr>
          <p:cNvSpPr>
            <a:spLocks noGrp="1"/>
          </p:cNvSpPr>
          <p:nvPr>
            <p:ph idx="1"/>
          </p:nvPr>
        </p:nvSpPr>
        <p:spPr>
          <a:xfrm>
            <a:off x="628650" y="2259724"/>
            <a:ext cx="8132578" cy="3917238"/>
          </a:xfrm>
        </p:spPr>
        <p:txBody>
          <a:bodyPr>
            <a:normAutofit/>
          </a:bodyPr>
          <a:lstStyle/>
          <a:p>
            <a:pPr marL="0" indent="0">
              <a:buNone/>
            </a:pPr>
            <a:r>
              <a:rPr lang="en-US" dirty="0"/>
              <a:t>Part of this class is taken directly from an American Legion Media Alliance (TALMA) Public Relations Tool kit video presentation given on  March 29, 2022, and available to watch here:</a:t>
            </a:r>
          </a:p>
          <a:p>
            <a:pPr lvl="1"/>
            <a:r>
              <a:rPr lang="en-US" dirty="0">
                <a:hlinkClick r:id="rId3"/>
              </a:rPr>
              <a:t>https://vimeo.com/698618999</a:t>
            </a:r>
            <a:r>
              <a:rPr lang="en-US" dirty="0"/>
              <a:t> </a:t>
            </a:r>
          </a:p>
          <a:p>
            <a:pPr marL="0" indent="0">
              <a:buNone/>
            </a:pPr>
            <a:endParaRPr lang="en-US" sz="1600" dirty="0"/>
          </a:p>
          <a:p>
            <a:pPr marL="0" indent="0">
              <a:buNone/>
            </a:pPr>
            <a:r>
              <a:rPr lang="en-US" dirty="0"/>
              <a:t>All of TALMA’s Training Tuesday classes are available here:</a:t>
            </a:r>
          </a:p>
          <a:p>
            <a:pPr lvl="1"/>
            <a:r>
              <a:rPr lang="en-US" dirty="0">
                <a:hlinkClick r:id="rId4"/>
              </a:rPr>
              <a:t>https://www.legion.org/training/training-tuesdays</a:t>
            </a:r>
            <a:r>
              <a:rPr lang="en-US" dirty="0"/>
              <a:t> </a:t>
            </a:r>
          </a:p>
          <a:p>
            <a:endParaRPr lang="en-US" dirty="0"/>
          </a:p>
        </p:txBody>
      </p:sp>
      <p:sp>
        <p:nvSpPr>
          <p:cNvPr id="4" name="Date Placeholder 3">
            <a:extLst>
              <a:ext uri="{FF2B5EF4-FFF2-40B4-BE49-F238E27FC236}">
                <a16:creationId xmlns:a16="http://schemas.microsoft.com/office/drawing/2014/main" id="{5EAD3AAB-7ACE-CDAE-D9B1-1AD79D126BA6}"/>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5BF22AEC-AC62-871F-3BC9-E1DC4AE38A16}"/>
              </a:ext>
            </a:extLst>
          </p:cNvPr>
          <p:cNvSpPr>
            <a:spLocks noGrp="1"/>
          </p:cNvSpPr>
          <p:nvPr>
            <p:ph type="ftr" sz="quarter" idx="11"/>
          </p:nvPr>
        </p:nvSpPr>
        <p:spPr/>
        <p:txBody>
          <a:bodyPr/>
          <a:lstStyle/>
          <a:p>
            <a:r>
              <a:rPr lang="en-US" dirty="0"/>
              <a:t>Public Relations Tool Kit - How To</a:t>
            </a:r>
          </a:p>
        </p:txBody>
      </p:sp>
      <p:sp>
        <p:nvSpPr>
          <p:cNvPr id="6" name="Slide Number Placeholder 5">
            <a:extLst>
              <a:ext uri="{FF2B5EF4-FFF2-40B4-BE49-F238E27FC236}">
                <a16:creationId xmlns:a16="http://schemas.microsoft.com/office/drawing/2014/main" id="{E9558712-0DFE-27FF-76A4-9157DDC1DB4F}"/>
              </a:ext>
            </a:extLst>
          </p:cNvPr>
          <p:cNvSpPr>
            <a:spLocks noGrp="1"/>
          </p:cNvSpPr>
          <p:nvPr>
            <p:ph type="sldNum" sz="quarter" idx="12"/>
          </p:nvPr>
        </p:nvSpPr>
        <p:spPr/>
        <p:txBody>
          <a:bodyPr/>
          <a:lstStyle/>
          <a:p>
            <a:fld id="{48D05EAA-9491-8D4D-B63F-F34C7E66C610}" type="slidenum">
              <a:rPr lang="en-US" smtClean="0"/>
              <a:t>4</a:t>
            </a:fld>
            <a:endParaRPr lang="en-US" dirty="0"/>
          </a:p>
        </p:txBody>
      </p:sp>
    </p:spTree>
    <p:extLst>
      <p:ext uri="{BB962C8B-B14F-4D97-AF65-F5344CB8AC3E}">
        <p14:creationId xmlns:p14="http://schemas.microsoft.com/office/powerpoint/2010/main" val="2788906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F4C3F-166F-97A7-243C-CB2C3EAB9724}"/>
              </a:ext>
            </a:extLst>
          </p:cNvPr>
          <p:cNvSpPr>
            <a:spLocks noGrp="1"/>
          </p:cNvSpPr>
          <p:nvPr>
            <p:ph type="title"/>
          </p:nvPr>
        </p:nvSpPr>
        <p:spPr>
          <a:xfrm>
            <a:off x="628650" y="1230086"/>
            <a:ext cx="7886700" cy="1175657"/>
          </a:xfrm>
        </p:spPr>
        <p:txBody>
          <a:bodyPr anchor="t">
            <a:normAutofit fontScale="90000"/>
          </a:bodyPr>
          <a:lstStyle/>
          <a:p>
            <a:r>
              <a:rPr lang="en-US" dirty="0"/>
              <a:t>Communicating with Members</a:t>
            </a:r>
            <a:br>
              <a:rPr lang="en-US" dirty="0"/>
            </a:br>
            <a:r>
              <a:rPr lang="en-US" dirty="0"/>
              <a:t>Best Practices</a:t>
            </a:r>
          </a:p>
        </p:txBody>
      </p:sp>
      <p:sp>
        <p:nvSpPr>
          <p:cNvPr id="3" name="Content Placeholder 2">
            <a:extLst>
              <a:ext uri="{FF2B5EF4-FFF2-40B4-BE49-F238E27FC236}">
                <a16:creationId xmlns:a16="http://schemas.microsoft.com/office/drawing/2014/main" id="{B01C05A3-3501-15E1-2DD4-15F4FFE87E72}"/>
              </a:ext>
            </a:extLst>
          </p:cNvPr>
          <p:cNvSpPr>
            <a:spLocks noGrp="1"/>
          </p:cNvSpPr>
          <p:nvPr>
            <p:ph idx="1"/>
          </p:nvPr>
        </p:nvSpPr>
        <p:spPr>
          <a:xfrm>
            <a:off x="628650" y="2492829"/>
            <a:ext cx="7886700" cy="3684133"/>
          </a:xfrm>
        </p:spPr>
        <p:txBody>
          <a:bodyPr>
            <a:normAutofit/>
          </a:bodyPr>
          <a:lstStyle/>
          <a:p>
            <a:r>
              <a:rPr lang="en-US" dirty="0"/>
              <a:t>Style</a:t>
            </a:r>
          </a:p>
          <a:p>
            <a:pPr lvl="1"/>
            <a:r>
              <a:rPr lang="en-US" dirty="0"/>
              <a:t>The American Legion has its own  Style Guide as do other organizations such as The American Legion Auxiliary</a:t>
            </a:r>
          </a:p>
          <a:p>
            <a:pPr lvl="1"/>
            <a:r>
              <a:rPr lang="en-US" dirty="0"/>
              <a:t>The APA Style Guide is another good resource</a:t>
            </a:r>
          </a:p>
          <a:p>
            <a:pPr lvl="1"/>
            <a:r>
              <a:rPr lang="en-US" dirty="0"/>
              <a:t>Brings consistency</a:t>
            </a:r>
          </a:p>
          <a:p>
            <a:r>
              <a:rPr lang="en-US" dirty="0"/>
              <a:t>Consistent Intervals</a:t>
            </a:r>
          </a:p>
          <a:p>
            <a:pPr lvl="1"/>
            <a:r>
              <a:rPr lang="en-US" dirty="0"/>
              <a:t>People like receiving periodic updates  </a:t>
            </a:r>
          </a:p>
          <a:p>
            <a:pPr lvl="1"/>
            <a:r>
              <a:rPr lang="en-US" dirty="0"/>
              <a:t>Helps differentiate it from spam</a:t>
            </a:r>
          </a:p>
        </p:txBody>
      </p:sp>
      <p:sp>
        <p:nvSpPr>
          <p:cNvPr id="4" name="Date Placeholder 3">
            <a:extLst>
              <a:ext uri="{FF2B5EF4-FFF2-40B4-BE49-F238E27FC236}">
                <a16:creationId xmlns:a16="http://schemas.microsoft.com/office/drawing/2014/main" id="{50763CB9-62C7-0717-34B7-B58A6B551F59}"/>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4A47DD99-4D1E-5042-4038-AB1CE831CC72}"/>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E3B67F2C-9982-8FB0-821B-F9041EE50E4E}"/>
              </a:ext>
            </a:extLst>
          </p:cNvPr>
          <p:cNvSpPr>
            <a:spLocks noGrp="1"/>
          </p:cNvSpPr>
          <p:nvPr>
            <p:ph type="sldNum" sz="quarter" idx="12"/>
          </p:nvPr>
        </p:nvSpPr>
        <p:spPr/>
        <p:txBody>
          <a:bodyPr/>
          <a:lstStyle/>
          <a:p>
            <a:fld id="{48D05EAA-9491-8D4D-B63F-F34C7E66C610}" type="slidenum">
              <a:rPr lang="en-US" smtClean="0"/>
              <a:t>40</a:t>
            </a:fld>
            <a:endParaRPr lang="en-US" dirty="0"/>
          </a:p>
        </p:txBody>
      </p:sp>
    </p:spTree>
    <p:extLst>
      <p:ext uri="{BB962C8B-B14F-4D97-AF65-F5344CB8AC3E}">
        <p14:creationId xmlns:p14="http://schemas.microsoft.com/office/powerpoint/2010/main" val="40013082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F4C3F-166F-97A7-243C-CB2C3EAB9724}"/>
              </a:ext>
            </a:extLst>
          </p:cNvPr>
          <p:cNvSpPr>
            <a:spLocks noGrp="1"/>
          </p:cNvSpPr>
          <p:nvPr>
            <p:ph type="title"/>
          </p:nvPr>
        </p:nvSpPr>
        <p:spPr>
          <a:xfrm>
            <a:off x="628650" y="1240971"/>
            <a:ext cx="7886700" cy="1094240"/>
          </a:xfrm>
        </p:spPr>
        <p:txBody>
          <a:bodyPr anchor="t">
            <a:normAutofit fontScale="90000"/>
          </a:bodyPr>
          <a:lstStyle/>
          <a:p>
            <a:r>
              <a:rPr lang="en-US" dirty="0"/>
              <a:t>Communicating with Members</a:t>
            </a:r>
            <a:br>
              <a:rPr lang="en-US" dirty="0"/>
            </a:br>
            <a:r>
              <a:rPr lang="en-US" dirty="0"/>
              <a:t>Best Practices</a:t>
            </a:r>
          </a:p>
        </p:txBody>
      </p:sp>
      <p:sp>
        <p:nvSpPr>
          <p:cNvPr id="3" name="Content Placeholder 2">
            <a:extLst>
              <a:ext uri="{FF2B5EF4-FFF2-40B4-BE49-F238E27FC236}">
                <a16:creationId xmlns:a16="http://schemas.microsoft.com/office/drawing/2014/main" id="{B01C05A3-3501-15E1-2DD4-15F4FFE87E72}"/>
              </a:ext>
            </a:extLst>
          </p:cNvPr>
          <p:cNvSpPr>
            <a:spLocks noGrp="1"/>
          </p:cNvSpPr>
          <p:nvPr>
            <p:ph idx="1"/>
          </p:nvPr>
        </p:nvSpPr>
        <p:spPr>
          <a:xfrm>
            <a:off x="628650" y="2514600"/>
            <a:ext cx="7886700" cy="3662362"/>
          </a:xfrm>
        </p:spPr>
        <p:txBody>
          <a:bodyPr>
            <a:normAutofit/>
          </a:bodyPr>
          <a:lstStyle/>
          <a:p>
            <a:r>
              <a:rPr lang="en-US" dirty="0"/>
              <a:t>Attractive Art and Graphics</a:t>
            </a:r>
          </a:p>
          <a:p>
            <a:pPr lvl="1"/>
            <a:r>
              <a:rPr lang="en-US" dirty="0"/>
              <a:t>A picture is worth a thousand words</a:t>
            </a:r>
          </a:p>
          <a:p>
            <a:r>
              <a:rPr lang="en-US" dirty="0"/>
              <a:t>Proof Read!</a:t>
            </a:r>
          </a:p>
          <a:p>
            <a:r>
              <a:rPr lang="en-US" dirty="0"/>
              <a:t>Legal Review by Judge Advocate or a Committee dedicated to reviewing the Posts social media.</a:t>
            </a:r>
          </a:p>
          <a:p>
            <a:pPr marL="0" indent="0">
              <a:buNone/>
            </a:pPr>
            <a:endParaRPr lang="en-US" dirty="0"/>
          </a:p>
          <a:p>
            <a:pPr marL="457200" lvl="1" indent="0">
              <a:buNone/>
            </a:pPr>
            <a:endParaRPr lang="en-US" dirty="0"/>
          </a:p>
        </p:txBody>
      </p:sp>
      <p:sp>
        <p:nvSpPr>
          <p:cNvPr id="4" name="Date Placeholder 3">
            <a:extLst>
              <a:ext uri="{FF2B5EF4-FFF2-40B4-BE49-F238E27FC236}">
                <a16:creationId xmlns:a16="http://schemas.microsoft.com/office/drawing/2014/main" id="{50763CB9-62C7-0717-34B7-B58A6B551F59}"/>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4A47DD99-4D1E-5042-4038-AB1CE831CC72}"/>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E3B67F2C-9982-8FB0-821B-F9041EE50E4E}"/>
              </a:ext>
            </a:extLst>
          </p:cNvPr>
          <p:cNvSpPr>
            <a:spLocks noGrp="1"/>
          </p:cNvSpPr>
          <p:nvPr>
            <p:ph type="sldNum" sz="quarter" idx="12"/>
          </p:nvPr>
        </p:nvSpPr>
        <p:spPr/>
        <p:txBody>
          <a:bodyPr/>
          <a:lstStyle/>
          <a:p>
            <a:fld id="{48D05EAA-9491-8D4D-B63F-F34C7E66C610}" type="slidenum">
              <a:rPr lang="en-US" smtClean="0"/>
              <a:t>41</a:t>
            </a:fld>
            <a:endParaRPr lang="en-US" dirty="0"/>
          </a:p>
        </p:txBody>
      </p:sp>
    </p:spTree>
    <p:extLst>
      <p:ext uri="{BB962C8B-B14F-4D97-AF65-F5344CB8AC3E}">
        <p14:creationId xmlns:p14="http://schemas.microsoft.com/office/powerpoint/2010/main" val="2508047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789D7-C4AE-7930-65FC-E7B59ABFC855}"/>
              </a:ext>
            </a:extLst>
          </p:cNvPr>
          <p:cNvSpPr>
            <a:spLocks noGrp="1"/>
          </p:cNvSpPr>
          <p:nvPr>
            <p:ph type="title"/>
          </p:nvPr>
        </p:nvSpPr>
        <p:spPr/>
        <p:txBody>
          <a:bodyPr/>
          <a:lstStyle/>
          <a:p>
            <a:r>
              <a:rPr lang="en-US" dirty="0"/>
              <a:t>Media Relations</a:t>
            </a:r>
          </a:p>
        </p:txBody>
      </p:sp>
      <p:sp>
        <p:nvSpPr>
          <p:cNvPr id="3" name="Content Placeholder 2">
            <a:extLst>
              <a:ext uri="{FF2B5EF4-FFF2-40B4-BE49-F238E27FC236}">
                <a16:creationId xmlns:a16="http://schemas.microsoft.com/office/drawing/2014/main" id="{263E1AC3-FA15-03C9-8BB3-469AEE7C0EC3}"/>
              </a:ext>
            </a:extLst>
          </p:cNvPr>
          <p:cNvSpPr>
            <a:spLocks noGrp="1"/>
          </p:cNvSpPr>
          <p:nvPr>
            <p:ph idx="1"/>
          </p:nvPr>
        </p:nvSpPr>
        <p:spPr/>
        <p:txBody>
          <a:bodyPr>
            <a:normAutofit/>
          </a:bodyPr>
          <a:lstStyle/>
          <a:p>
            <a:r>
              <a:rPr lang="en-US" dirty="0"/>
              <a:t>Avoid Alienating the Press /  Media</a:t>
            </a:r>
          </a:p>
          <a:p>
            <a:pPr lvl="1"/>
            <a:r>
              <a:rPr lang="en-US" dirty="0"/>
              <a:t>They have a larger part to play than just the current incident</a:t>
            </a:r>
          </a:p>
          <a:p>
            <a:pPr lvl="1"/>
            <a:r>
              <a:rPr lang="en-US" dirty="0"/>
              <a:t>Dealing with them can be frustrating.</a:t>
            </a:r>
          </a:p>
          <a:p>
            <a:pPr lvl="1"/>
            <a:r>
              <a:rPr lang="en-US" dirty="0"/>
              <a:t>Having them on your side is very beneficial</a:t>
            </a:r>
          </a:p>
        </p:txBody>
      </p:sp>
      <p:sp>
        <p:nvSpPr>
          <p:cNvPr id="4" name="Date Placeholder 3">
            <a:extLst>
              <a:ext uri="{FF2B5EF4-FFF2-40B4-BE49-F238E27FC236}">
                <a16:creationId xmlns:a16="http://schemas.microsoft.com/office/drawing/2014/main" id="{11245749-D299-43AF-626F-622DFF345040}"/>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6960CC73-2BF5-EF8E-A0B5-891FE9BBFB97}"/>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2667665C-30CE-7018-EBDA-4290AEC8B1D7}"/>
              </a:ext>
            </a:extLst>
          </p:cNvPr>
          <p:cNvSpPr>
            <a:spLocks noGrp="1"/>
          </p:cNvSpPr>
          <p:nvPr>
            <p:ph type="sldNum" sz="quarter" idx="12"/>
          </p:nvPr>
        </p:nvSpPr>
        <p:spPr/>
        <p:txBody>
          <a:bodyPr/>
          <a:lstStyle/>
          <a:p>
            <a:fld id="{48D05EAA-9491-8D4D-B63F-F34C7E66C610}" type="slidenum">
              <a:rPr lang="en-US" smtClean="0"/>
              <a:t>42</a:t>
            </a:fld>
            <a:endParaRPr lang="en-US" dirty="0"/>
          </a:p>
        </p:txBody>
      </p:sp>
    </p:spTree>
    <p:extLst>
      <p:ext uri="{BB962C8B-B14F-4D97-AF65-F5344CB8AC3E}">
        <p14:creationId xmlns:p14="http://schemas.microsoft.com/office/powerpoint/2010/main" val="39700242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DDDAA-6FA4-593E-6949-5A5AFB74497B}"/>
              </a:ext>
            </a:extLst>
          </p:cNvPr>
          <p:cNvSpPr>
            <a:spLocks noGrp="1"/>
          </p:cNvSpPr>
          <p:nvPr>
            <p:ph type="title"/>
          </p:nvPr>
        </p:nvSpPr>
        <p:spPr/>
        <p:txBody>
          <a:bodyPr/>
          <a:lstStyle/>
          <a:p>
            <a:pPr algn="ctr"/>
            <a:r>
              <a:rPr lang="en-US" dirty="0"/>
              <a:t>Turn To!</a:t>
            </a:r>
          </a:p>
        </p:txBody>
      </p:sp>
      <p:sp>
        <p:nvSpPr>
          <p:cNvPr id="3" name="Content Placeholder 2">
            <a:extLst>
              <a:ext uri="{FF2B5EF4-FFF2-40B4-BE49-F238E27FC236}">
                <a16:creationId xmlns:a16="http://schemas.microsoft.com/office/drawing/2014/main" id="{06917665-E1E2-3FF5-8C15-EEC69147C5B0}"/>
              </a:ext>
            </a:extLst>
          </p:cNvPr>
          <p:cNvSpPr>
            <a:spLocks noGrp="1"/>
          </p:cNvSpPr>
          <p:nvPr>
            <p:ph idx="1"/>
          </p:nvPr>
        </p:nvSpPr>
        <p:spPr/>
        <p:txBody>
          <a:bodyPr/>
          <a:lstStyle/>
          <a:p>
            <a:r>
              <a:rPr lang="en-US" dirty="0"/>
              <a:t>That’s the who, what, when and why of Public Relations and Marketing. </a:t>
            </a:r>
          </a:p>
          <a:p>
            <a:pPr marL="0" indent="0">
              <a:buNone/>
            </a:pPr>
            <a:endParaRPr lang="en-US" dirty="0"/>
          </a:p>
          <a:p>
            <a:r>
              <a:rPr lang="en-US" dirty="0"/>
              <a:t>Our discussion today will be focused on the how…</a:t>
            </a:r>
          </a:p>
          <a:p>
            <a:r>
              <a:rPr lang="en-US" dirty="0"/>
              <a:t>Specifically using the information / tools provided on </a:t>
            </a:r>
            <a:r>
              <a:rPr lang="en-US" dirty="0" err="1"/>
              <a:t>wilegion.org</a:t>
            </a:r>
            <a:r>
              <a:rPr lang="en-US" dirty="0"/>
              <a:t> and other American Legion websites.</a:t>
            </a:r>
          </a:p>
        </p:txBody>
      </p:sp>
      <p:sp>
        <p:nvSpPr>
          <p:cNvPr id="4" name="Date Placeholder 3">
            <a:extLst>
              <a:ext uri="{FF2B5EF4-FFF2-40B4-BE49-F238E27FC236}">
                <a16:creationId xmlns:a16="http://schemas.microsoft.com/office/drawing/2014/main" id="{24EA4191-EFEF-1D78-ABA5-B86E9C4213A5}"/>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10A44477-9431-0551-718E-40D3FBA63C5F}"/>
              </a:ext>
            </a:extLst>
          </p:cNvPr>
          <p:cNvSpPr>
            <a:spLocks noGrp="1"/>
          </p:cNvSpPr>
          <p:nvPr>
            <p:ph type="ftr" sz="quarter" idx="11"/>
          </p:nvPr>
        </p:nvSpPr>
        <p:spPr/>
        <p:txBody>
          <a:bodyPr/>
          <a:lstStyle/>
          <a:p>
            <a:r>
              <a:rPr lang="en-US" dirty="0"/>
              <a:t>Public Relations Tool Kit - How To</a:t>
            </a:r>
          </a:p>
        </p:txBody>
      </p:sp>
      <p:sp>
        <p:nvSpPr>
          <p:cNvPr id="6" name="Slide Number Placeholder 5">
            <a:extLst>
              <a:ext uri="{FF2B5EF4-FFF2-40B4-BE49-F238E27FC236}">
                <a16:creationId xmlns:a16="http://schemas.microsoft.com/office/drawing/2014/main" id="{A4760B6D-6E94-95EA-8A80-4A5391836FA7}"/>
              </a:ext>
            </a:extLst>
          </p:cNvPr>
          <p:cNvSpPr>
            <a:spLocks noGrp="1"/>
          </p:cNvSpPr>
          <p:nvPr>
            <p:ph type="sldNum" sz="quarter" idx="12"/>
          </p:nvPr>
        </p:nvSpPr>
        <p:spPr/>
        <p:txBody>
          <a:bodyPr/>
          <a:lstStyle/>
          <a:p>
            <a:fld id="{48D05EAA-9491-8D4D-B63F-F34C7E66C610}" type="slidenum">
              <a:rPr lang="en-US" smtClean="0"/>
              <a:t>43</a:t>
            </a:fld>
            <a:endParaRPr lang="en-US" dirty="0"/>
          </a:p>
        </p:txBody>
      </p:sp>
    </p:spTree>
    <p:extLst>
      <p:ext uri="{BB962C8B-B14F-4D97-AF65-F5344CB8AC3E}">
        <p14:creationId xmlns:p14="http://schemas.microsoft.com/office/powerpoint/2010/main" val="678952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9795E-469C-D74A-5CF6-A7AE28D14412}"/>
              </a:ext>
            </a:extLst>
          </p:cNvPr>
          <p:cNvSpPr>
            <a:spLocks noGrp="1"/>
          </p:cNvSpPr>
          <p:nvPr>
            <p:ph type="ctrTitle"/>
          </p:nvPr>
        </p:nvSpPr>
        <p:spPr/>
        <p:txBody>
          <a:bodyPr anchor="ctr">
            <a:normAutofit/>
          </a:bodyPr>
          <a:lstStyle/>
          <a:p>
            <a:r>
              <a:rPr lang="en-US" dirty="0"/>
              <a:t>The Department of Wisconsin’s PR Tool Kit</a:t>
            </a:r>
          </a:p>
        </p:txBody>
      </p:sp>
      <p:sp>
        <p:nvSpPr>
          <p:cNvPr id="4" name="Date Placeholder 3">
            <a:extLst>
              <a:ext uri="{FF2B5EF4-FFF2-40B4-BE49-F238E27FC236}">
                <a16:creationId xmlns:a16="http://schemas.microsoft.com/office/drawing/2014/main" id="{C69B14B1-5164-DDDB-7619-8537878370C6}"/>
              </a:ext>
            </a:extLst>
          </p:cNvPr>
          <p:cNvSpPr>
            <a:spLocks noGrp="1"/>
          </p:cNvSpPr>
          <p:nvPr>
            <p:ph type="dt" sz="half" idx="10"/>
          </p:nvPr>
        </p:nvSpPr>
        <p:spPr/>
        <p:txBody>
          <a:bodyPr/>
          <a:lstStyle/>
          <a:p>
            <a:fld id="{ACFCAF51-A4DF-8746-99A7-7B28364CB8EA}" type="datetime1">
              <a:rPr lang="en-US" smtClean="0"/>
              <a:t>1/14/23</a:t>
            </a:fld>
            <a:endParaRPr lang="en-US"/>
          </a:p>
        </p:txBody>
      </p:sp>
      <p:sp>
        <p:nvSpPr>
          <p:cNvPr id="5" name="Footer Placeholder 4">
            <a:extLst>
              <a:ext uri="{FF2B5EF4-FFF2-40B4-BE49-F238E27FC236}">
                <a16:creationId xmlns:a16="http://schemas.microsoft.com/office/drawing/2014/main" id="{DFA85800-69F9-646A-7538-FFE5ADABF0E8}"/>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007B3E74-6592-2B10-33DE-50CF415C6E9B}"/>
              </a:ext>
            </a:extLst>
          </p:cNvPr>
          <p:cNvSpPr>
            <a:spLocks noGrp="1"/>
          </p:cNvSpPr>
          <p:nvPr>
            <p:ph type="sldNum" sz="quarter" idx="12"/>
          </p:nvPr>
        </p:nvSpPr>
        <p:spPr/>
        <p:txBody>
          <a:bodyPr/>
          <a:lstStyle/>
          <a:p>
            <a:fld id="{48D05EAA-9491-8D4D-B63F-F34C7E66C610}" type="slidenum">
              <a:rPr lang="en-US" smtClean="0"/>
              <a:t>44</a:t>
            </a:fld>
            <a:endParaRPr lang="en-US"/>
          </a:p>
        </p:txBody>
      </p:sp>
    </p:spTree>
    <p:extLst>
      <p:ext uri="{BB962C8B-B14F-4D97-AF65-F5344CB8AC3E}">
        <p14:creationId xmlns:p14="http://schemas.microsoft.com/office/powerpoint/2010/main" val="1875170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E1FE-799E-CAEF-4A3C-CDEEBCEB90EE}"/>
              </a:ext>
            </a:extLst>
          </p:cNvPr>
          <p:cNvSpPr>
            <a:spLocks noGrp="1"/>
          </p:cNvSpPr>
          <p:nvPr>
            <p:ph type="title"/>
          </p:nvPr>
        </p:nvSpPr>
        <p:spPr/>
        <p:txBody>
          <a:bodyPr/>
          <a:lstStyle/>
          <a:p>
            <a:r>
              <a:rPr lang="en-US" dirty="0"/>
              <a:t>The PR Tool Kit’s Location</a:t>
            </a:r>
          </a:p>
        </p:txBody>
      </p:sp>
      <p:sp>
        <p:nvSpPr>
          <p:cNvPr id="3" name="Content Placeholder 2">
            <a:extLst>
              <a:ext uri="{FF2B5EF4-FFF2-40B4-BE49-F238E27FC236}">
                <a16:creationId xmlns:a16="http://schemas.microsoft.com/office/drawing/2014/main" id="{99978CD9-837B-6AD8-A39D-0A2A9C8AE1B6}"/>
              </a:ext>
            </a:extLst>
          </p:cNvPr>
          <p:cNvSpPr>
            <a:spLocks noGrp="1"/>
          </p:cNvSpPr>
          <p:nvPr>
            <p:ph idx="1"/>
          </p:nvPr>
        </p:nvSpPr>
        <p:spPr>
          <a:xfrm>
            <a:off x="628650" y="2396359"/>
            <a:ext cx="7886700" cy="3780603"/>
          </a:xfrm>
        </p:spPr>
        <p:txBody>
          <a:bodyPr/>
          <a:lstStyle/>
          <a:p>
            <a:pPr marL="0" indent="0">
              <a:buNone/>
            </a:pPr>
            <a:r>
              <a:rPr lang="en-US" sz="3200" dirty="0"/>
              <a:t>The Department of Wisconsin's PR Tool kit is available here:</a:t>
            </a:r>
          </a:p>
          <a:p>
            <a:pPr lvl="1"/>
            <a:r>
              <a:rPr lang="en-US" dirty="0">
                <a:hlinkClick r:id="rId3"/>
              </a:rPr>
              <a:t>https://wilegion.org/public-relations-kit/</a:t>
            </a:r>
            <a:r>
              <a:rPr lang="en-US" dirty="0"/>
              <a:t> </a:t>
            </a:r>
          </a:p>
          <a:p>
            <a:pPr lvl="1"/>
            <a:endParaRPr lang="en-US" dirty="0"/>
          </a:p>
          <a:p>
            <a:pPr marL="0" indent="0">
              <a:buNone/>
            </a:pPr>
            <a:r>
              <a:rPr lang="en-US" sz="3200" dirty="0" err="1"/>
              <a:t>Legion.org’s</a:t>
            </a:r>
            <a:r>
              <a:rPr lang="en-US" sz="3200" dirty="0"/>
              <a:t> article on their PR Tool Kit, and the toolkit itself are available here:</a:t>
            </a:r>
          </a:p>
          <a:p>
            <a:pPr lvl="1"/>
            <a:r>
              <a:rPr lang="en-US" dirty="0">
                <a:hlinkClick r:id="rId4"/>
              </a:rPr>
              <a:t>https://www.legion.org/media/255393/how-use-legion’s-pr-toolkit</a:t>
            </a:r>
            <a:r>
              <a:rPr lang="en-US" dirty="0"/>
              <a:t> </a:t>
            </a:r>
          </a:p>
          <a:p>
            <a:endParaRPr lang="en-US" dirty="0"/>
          </a:p>
        </p:txBody>
      </p:sp>
      <p:sp>
        <p:nvSpPr>
          <p:cNvPr id="4" name="Date Placeholder 3">
            <a:extLst>
              <a:ext uri="{FF2B5EF4-FFF2-40B4-BE49-F238E27FC236}">
                <a16:creationId xmlns:a16="http://schemas.microsoft.com/office/drawing/2014/main" id="{03EDAD3D-78A5-C232-7372-FBC92106107C}"/>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A8853781-B751-99E3-73CF-D4C5B4856CEC}"/>
              </a:ext>
            </a:extLst>
          </p:cNvPr>
          <p:cNvSpPr>
            <a:spLocks noGrp="1"/>
          </p:cNvSpPr>
          <p:nvPr>
            <p:ph type="ftr" sz="quarter" idx="11"/>
          </p:nvPr>
        </p:nvSpPr>
        <p:spPr/>
        <p:txBody>
          <a:bodyPr/>
          <a:lstStyle/>
          <a:p>
            <a:r>
              <a:rPr lang="en-US" dirty="0"/>
              <a:t>Public Relations Tool Kit - How To</a:t>
            </a:r>
          </a:p>
        </p:txBody>
      </p:sp>
      <p:sp>
        <p:nvSpPr>
          <p:cNvPr id="6" name="Slide Number Placeholder 5">
            <a:extLst>
              <a:ext uri="{FF2B5EF4-FFF2-40B4-BE49-F238E27FC236}">
                <a16:creationId xmlns:a16="http://schemas.microsoft.com/office/drawing/2014/main" id="{3D5848BA-6CFA-51F3-7D8B-382F5D82F4B2}"/>
              </a:ext>
            </a:extLst>
          </p:cNvPr>
          <p:cNvSpPr>
            <a:spLocks noGrp="1"/>
          </p:cNvSpPr>
          <p:nvPr>
            <p:ph type="sldNum" sz="quarter" idx="12"/>
          </p:nvPr>
        </p:nvSpPr>
        <p:spPr/>
        <p:txBody>
          <a:bodyPr/>
          <a:lstStyle/>
          <a:p>
            <a:fld id="{48D05EAA-9491-8D4D-B63F-F34C7E66C610}" type="slidenum">
              <a:rPr lang="en-US" smtClean="0"/>
              <a:t>45</a:t>
            </a:fld>
            <a:endParaRPr lang="en-US" dirty="0"/>
          </a:p>
        </p:txBody>
      </p:sp>
    </p:spTree>
    <p:extLst>
      <p:ext uri="{BB962C8B-B14F-4D97-AF65-F5344CB8AC3E}">
        <p14:creationId xmlns:p14="http://schemas.microsoft.com/office/powerpoint/2010/main" val="1875715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51F15CA-84D6-EBB3-CA28-2F49FB8946ED}"/>
              </a:ext>
            </a:extLst>
          </p:cNvPr>
          <p:cNvSpPr>
            <a:spLocks noGrp="1"/>
          </p:cNvSpPr>
          <p:nvPr>
            <p:ph type="title"/>
          </p:nvPr>
        </p:nvSpPr>
        <p:spPr/>
        <p:txBody>
          <a:bodyPr/>
          <a:lstStyle/>
          <a:p>
            <a:r>
              <a:rPr lang="en-US" dirty="0"/>
              <a:t>Fillable Flyers &amp; Event Posters Demonstration</a:t>
            </a:r>
          </a:p>
        </p:txBody>
      </p:sp>
      <p:sp>
        <p:nvSpPr>
          <p:cNvPr id="8" name="Text Placeholder 7">
            <a:extLst>
              <a:ext uri="{FF2B5EF4-FFF2-40B4-BE49-F238E27FC236}">
                <a16:creationId xmlns:a16="http://schemas.microsoft.com/office/drawing/2014/main" id="{78F2C404-5493-B34E-67F0-6D171E547E27}"/>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0D3BD27F-E1E2-B313-8ED4-DF392874EFD2}"/>
              </a:ext>
            </a:extLst>
          </p:cNvPr>
          <p:cNvSpPr>
            <a:spLocks noGrp="1"/>
          </p:cNvSpPr>
          <p:nvPr>
            <p:ph type="dt" sz="half" idx="10"/>
          </p:nvPr>
        </p:nvSpPr>
        <p:spPr/>
        <p:txBody>
          <a:bodyPr/>
          <a:lstStyle/>
          <a:p>
            <a:fld id="{ACFCAF51-A4DF-8746-99A7-7B28364CB8EA}" type="datetime1">
              <a:rPr lang="en-US" smtClean="0"/>
              <a:t>1/14/23</a:t>
            </a:fld>
            <a:endParaRPr lang="en-US"/>
          </a:p>
        </p:txBody>
      </p:sp>
      <p:sp>
        <p:nvSpPr>
          <p:cNvPr id="5" name="Footer Placeholder 4">
            <a:extLst>
              <a:ext uri="{FF2B5EF4-FFF2-40B4-BE49-F238E27FC236}">
                <a16:creationId xmlns:a16="http://schemas.microsoft.com/office/drawing/2014/main" id="{51FCF050-2A94-3214-A918-6363E6ECCCFF}"/>
              </a:ext>
            </a:extLst>
          </p:cNvPr>
          <p:cNvSpPr>
            <a:spLocks noGrp="1"/>
          </p:cNvSpPr>
          <p:nvPr>
            <p:ph type="ftr" sz="quarter" idx="11"/>
          </p:nvPr>
        </p:nvSpPr>
        <p:spPr/>
        <p:txBody>
          <a:bodyPr/>
          <a:lstStyle/>
          <a:p>
            <a:r>
              <a:rPr lang="en-US" dirty="0"/>
              <a:t>Public Relations Tool Kit - How To</a:t>
            </a:r>
          </a:p>
        </p:txBody>
      </p:sp>
      <p:sp>
        <p:nvSpPr>
          <p:cNvPr id="6" name="Slide Number Placeholder 5">
            <a:extLst>
              <a:ext uri="{FF2B5EF4-FFF2-40B4-BE49-F238E27FC236}">
                <a16:creationId xmlns:a16="http://schemas.microsoft.com/office/drawing/2014/main" id="{6A826438-84CE-A468-7A88-C9986053ACB8}"/>
              </a:ext>
            </a:extLst>
          </p:cNvPr>
          <p:cNvSpPr>
            <a:spLocks noGrp="1"/>
          </p:cNvSpPr>
          <p:nvPr>
            <p:ph type="sldNum" sz="quarter" idx="12"/>
          </p:nvPr>
        </p:nvSpPr>
        <p:spPr/>
        <p:txBody>
          <a:bodyPr/>
          <a:lstStyle/>
          <a:p>
            <a:fld id="{48D05EAA-9491-8D4D-B63F-F34C7E66C610}" type="slidenum">
              <a:rPr lang="en-US" smtClean="0"/>
              <a:t>46</a:t>
            </a:fld>
            <a:endParaRPr lang="en-US"/>
          </a:p>
        </p:txBody>
      </p:sp>
    </p:spTree>
    <p:extLst>
      <p:ext uri="{BB962C8B-B14F-4D97-AF65-F5344CB8AC3E}">
        <p14:creationId xmlns:p14="http://schemas.microsoft.com/office/powerpoint/2010/main" val="34012696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51F15CA-84D6-EBB3-CA28-2F49FB8946ED}"/>
              </a:ext>
            </a:extLst>
          </p:cNvPr>
          <p:cNvSpPr>
            <a:spLocks noGrp="1"/>
          </p:cNvSpPr>
          <p:nvPr>
            <p:ph type="title"/>
          </p:nvPr>
        </p:nvSpPr>
        <p:spPr/>
        <p:txBody>
          <a:bodyPr/>
          <a:lstStyle/>
          <a:p>
            <a:r>
              <a:rPr lang="en-US" dirty="0"/>
              <a:t>Program Brochures</a:t>
            </a:r>
          </a:p>
        </p:txBody>
      </p:sp>
      <p:sp>
        <p:nvSpPr>
          <p:cNvPr id="8" name="Text Placeholder 7">
            <a:extLst>
              <a:ext uri="{FF2B5EF4-FFF2-40B4-BE49-F238E27FC236}">
                <a16:creationId xmlns:a16="http://schemas.microsoft.com/office/drawing/2014/main" id="{78F2C404-5493-B34E-67F0-6D171E547E27}"/>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0D3BD27F-E1E2-B313-8ED4-DF392874EFD2}"/>
              </a:ext>
            </a:extLst>
          </p:cNvPr>
          <p:cNvSpPr>
            <a:spLocks noGrp="1"/>
          </p:cNvSpPr>
          <p:nvPr>
            <p:ph type="dt" sz="half" idx="10"/>
          </p:nvPr>
        </p:nvSpPr>
        <p:spPr/>
        <p:txBody>
          <a:bodyPr/>
          <a:lstStyle/>
          <a:p>
            <a:fld id="{ACFCAF51-A4DF-8746-99A7-7B28364CB8EA}" type="datetime1">
              <a:rPr lang="en-US" smtClean="0"/>
              <a:t>1/14/23</a:t>
            </a:fld>
            <a:endParaRPr lang="en-US"/>
          </a:p>
        </p:txBody>
      </p:sp>
      <p:sp>
        <p:nvSpPr>
          <p:cNvPr id="5" name="Footer Placeholder 4">
            <a:extLst>
              <a:ext uri="{FF2B5EF4-FFF2-40B4-BE49-F238E27FC236}">
                <a16:creationId xmlns:a16="http://schemas.microsoft.com/office/drawing/2014/main" id="{51FCF050-2A94-3214-A918-6363E6ECCCFF}"/>
              </a:ext>
            </a:extLst>
          </p:cNvPr>
          <p:cNvSpPr>
            <a:spLocks noGrp="1"/>
          </p:cNvSpPr>
          <p:nvPr>
            <p:ph type="ftr" sz="quarter" idx="11"/>
          </p:nvPr>
        </p:nvSpPr>
        <p:spPr/>
        <p:txBody>
          <a:bodyPr/>
          <a:lstStyle/>
          <a:p>
            <a:r>
              <a:rPr lang="en-US" dirty="0"/>
              <a:t>Public Relations Tool Kit - How To</a:t>
            </a:r>
          </a:p>
        </p:txBody>
      </p:sp>
      <p:sp>
        <p:nvSpPr>
          <p:cNvPr id="6" name="Slide Number Placeholder 5">
            <a:extLst>
              <a:ext uri="{FF2B5EF4-FFF2-40B4-BE49-F238E27FC236}">
                <a16:creationId xmlns:a16="http://schemas.microsoft.com/office/drawing/2014/main" id="{6A826438-84CE-A468-7A88-C9986053ACB8}"/>
              </a:ext>
            </a:extLst>
          </p:cNvPr>
          <p:cNvSpPr>
            <a:spLocks noGrp="1"/>
          </p:cNvSpPr>
          <p:nvPr>
            <p:ph type="sldNum" sz="quarter" idx="12"/>
          </p:nvPr>
        </p:nvSpPr>
        <p:spPr/>
        <p:txBody>
          <a:bodyPr/>
          <a:lstStyle/>
          <a:p>
            <a:fld id="{48D05EAA-9491-8D4D-B63F-F34C7E66C610}" type="slidenum">
              <a:rPr lang="en-US" smtClean="0"/>
              <a:t>47</a:t>
            </a:fld>
            <a:endParaRPr lang="en-US"/>
          </a:p>
        </p:txBody>
      </p:sp>
    </p:spTree>
    <p:extLst>
      <p:ext uri="{BB962C8B-B14F-4D97-AF65-F5344CB8AC3E}">
        <p14:creationId xmlns:p14="http://schemas.microsoft.com/office/powerpoint/2010/main" val="27670987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51F15CA-84D6-EBB3-CA28-2F49FB8946ED}"/>
              </a:ext>
            </a:extLst>
          </p:cNvPr>
          <p:cNvSpPr>
            <a:spLocks noGrp="1"/>
          </p:cNvSpPr>
          <p:nvPr>
            <p:ph type="title"/>
          </p:nvPr>
        </p:nvSpPr>
        <p:spPr/>
        <p:txBody>
          <a:bodyPr/>
          <a:lstStyle/>
          <a:p>
            <a:r>
              <a:rPr lang="en-US" dirty="0"/>
              <a:t>Legion Wisconsin Logos to Download</a:t>
            </a:r>
          </a:p>
        </p:txBody>
      </p:sp>
      <p:sp>
        <p:nvSpPr>
          <p:cNvPr id="8" name="Text Placeholder 7">
            <a:extLst>
              <a:ext uri="{FF2B5EF4-FFF2-40B4-BE49-F238E27FC236}">
                <a16:creationId xmlns:a16="http://schemas.microsoft.com/office/drawing/2014/main" id="{78F2C404-5493-B34E-67F0-6D171E547E27}"/>
              </a:ext>
            </a:extLst>
          </p:cNvPr>
          <p:cNvSpPr>
            <a:spLocks noGrp="1"/>
          </p:cNvSpPr>
          <p:nvPr>
            <p:ph type="body" idx="1"/>
          </p:nvPr>
        </p:nvSpPr>
        <p:spPr/>
        <p:txBody>
          <a:bodyPr/>
          <a:lstStyle/>
          <a:p>
            <a:r>
              <a:rPr lang="en-US" dirty="0"/>
              <a:t>PNG files tend to be easier to work with in programs like photoshop, </a:t>
            </a:r>
            <a:r>
              <a:rPr lang="en-US" dirty="0" err="1"/>
              <a:t>etc</a:t>
            </a:r>
            <a:r>
              <a:rPr lang="en-US" dirty="0"/>
              <a:t>, but jpg files are smaller. This may be important if you store the image online.</a:t>
            </a:r>
          </a:p>
        </p:txBody>
      </p:sp>
      <p:sp>
        <p:nvSpPr>
          <p:cNvPr id="4" name="Date Placeholder 3">
            <a:extLst>
              <a:ext uri="{FF2B5EF4-FFF2-40B4-BE49-F238E27FC236}">
                <a16:creationId xmlns:a16="http://schemas.microsoft.com/office/drawing/2014/main" id="{0D3BD27F-E1E2-B313-8ED4-DF392874EFD2}"/>
              </a:ext>
            </a:extLst>
          </p:cNvPr>
          <p:cNvSpPr>
            <a:spLocks noGrp="1"/>
          </p:cNvSpPr>
          <p:nvPr>
            <p:ph type="dt" sz="half" idx="10"/>
          </p:nvPr>
        </p:nvSpPr>
        <p:spPr/>
        <p:txBody>
          <a:bodyPr/>
          <a:lstStyle/>
          <a:p>
            <a:fld id="{ACFCAF51-A4DF-8746-99A7-7B28364CB8EA}" type="datetime1">
              <a:rPr lang="en-US" smtClean="0"/>
              <a:t>1/14/23</a:t>
            </a:fld>
            <a:endParaRPr lang="en-US"/>
          </a:p>
        </p:txBody>
      </p:sp>
      <p:sp>
        <p:nvSpPr>
          <p:cNvPr id="5" name="Footer Placeholder 4">
            <a:extLst>
              <a:ext uri="{FF2B5EF4-FFF2-40B4-BE49-F238E27FC236}">
                <a16:creationId xmlns:a16="http://schemas.microsoft.com/office/drawing/2014/main" id="{51FCF050-2A94-3214-A918-6363E6ECCCFF}"/>
              </a:ext>
            </a:extLst>
          </p:cNvPr>
          <p:cNvSpPr>
            <a:spLocks noGrp="1"/>
          </p:cNvSpPr>
          <p:nvPr>
            <p:ph type="ftr" sz="quarter" idx="11"/>
          </p:nvPr>
        </p:nvSpPr>
        <p:spPr/>
        <p:txBody>
          <a:bodyPr/>
          <a:lstStyle/>
          <a:p>
            <a:r>
              <a:rPr lang="en-US" dirty="0"/>
              <a:t>Public Relations Tool Kit - How To</a:t>
            </a:r>
          </a:p>
        </p:txBody>
      </p:sp>
      <p:sp>
        <p:nvSpPr>
          <p:cNvPr id="6" name="Slide Number Placeholder 5">
            <a:extLst>
              <a:ext uri="{FF2B5EF4-FFF2-40B4-BE49-F238E27FC236}">
                <a16:creationId xmlns:a16="http://schemas.microsoft.com/office/drawing/2014/main" id="{6A826438-84CE-A468-7A88-C9986053ACB8}"/>
              </a:ext>
            </a:extLst>
          </p:cNvPr>
          <p:cNvSpPr>
            <a:spLocks noGrp="1"/>
          </p:cNvSpPr>
          <p:nvPr>
            <p:ph type="sldNum" sz="quarter" idx="12"/>
          </p:nvPr>
        </p:nvSpPr>
        <p:spPr/>
        <p:txBody>
          <a:bodyPr/>
          <a:lstStyle/>
          <a:p>
            <a:fld id="{48D05EAA-9491-8D4D-B63F-F34C7E66C610}" type="slidenum">
              <a:rPr lang="en-US" smtClean="0"/>
              <a:t>48</a:t>
            </a:fld>
            <a:endParaRPr lang="en-US"/>
          </a:p>
        </p:txBody>
      </p:sp>
    </p:spTree>
    <p:extLst>
      <p:ext uri="{BB962C8B-B14F-4D97-AF65-F5344CB8AC3E}">
        <p14:creationId xmlns:p14="http://schemas.microsoft.com/office/powerpoint/2010/main" val="17118695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02C4B-FBD4-A78A-98EC-884B6D83FF4F}"/>
              </a:ext>
            </a:extLst>
          </p:cNvPr>
          <p:cNvSpPr>
            <a:spLocks noGrp="1"/>
          </p:cNvSpPr>
          <p:nvPr>
            <p:ph type="title"/>
          </p:nvPr>
        </p:nvSpPr>
        <p:spPr/>
        <p:txBody>
          <a:bodyPr/>
          <a:lstStyle/>
          <a:p>
            <a:r>
              <a:rPr lang="en-US" dirty="0"/>
              <a:t>National Emblem Request</a:t>
            </a:r>
          </a:p>
        </p:txBody>
      </p:sp>
      <p:sp>
        <p:nvSpPr>
          <p:cNvPr id="3" name="Content Placeholder 2">
            <a:extLst>
              <a:ext uri="{FF2B5EF4-FFF2-40B4-BE49-F238E27FC236}">
                <a16:creationId xmlns:a16="http://schemas.microsoft.com/office/drawing/2014/main" id="{36E3AD8B-BC06-1B73-265E-F4798415F55A}"/>
              </a:ext>
            </a:extLst>
          </p:cNvPr>
          <p:cNvSpPr>
            <a:spLocks noGrp="1"/>
          </p:cNvSpPr>
          <p:nvPr>
            <p:ph idx="1"/>
          </p:nvPr>
        </p:nvSpPr>
        <p:spPr/>
        <p:txBody>
          <a:bodyPr/>
          <a:lstStyle/>
          <a:p>
            <a:r>
              <a:rPr lang="en-US" dirty="0" err="1"/>
              <a:t>Wilegion.org</a:t>
            </a:r>
            <a:r>
              <a:rPr lang="en-US" dirty="0"/>
              <a:t> has links to national's emblem requests in this section of the PR Toolkit.  </a:t>
            </a:r>
          </a:p>
          <a:p>
            <a:r>
              <a:rPr lang="en-US" dirty="0"/>
              <a:t>You can find Frequently Asked Questions and Download the emblem on this web page:</a:t>
            </a:r>
          </a:p>
          <a:p>
            <a:pPr marL="0" indent="0" algn="ctr">
              <a:buNone/>
            </a:pPr>
            <a:r>
              <a:rPr lang="en-US" dirty="0">
                <a:hlinkClick r:id="rId2"/>
              </a:rPr>
              <a:t>https://www.legion.org/emblem</a:t>
            </a:r>
            <a:r>
              <a:rPr lang="en-US" dirty="0"/>
              <a:t> </a:t>
            </a:r>
          </a:p>
          <a:p>
            <a:r>
              <a:rPr lang="en-US" dirty="0"/>
              <a:t>You will find a links to the fillable mail in version, and the online submission form there as well.</a:t>
            </a:r>
          </a:p>
        </p:txBody>
      </p:sp>
      <p:sp>
        <p:nvSpPr>
          <p:cNvPr id="4" name="Date Placeholder 3">
            <a:extLst>
              <a:ext uri="{FF2B5EF4-FFF2-40B4-BE49-F238E27FC236}">
                <a16:creationId xmlns:a16="http://schemas.microsoft.com/office/drawing/2014/main" id="{C6CB107A-B356-9006-6DCD-94D75379751F}"/>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E2B7505C-4F3F-600C-A719-348FF96D936C}"/>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C45D8722-A062-6A8A-A55D-68477B52DF72}"/>
              </a:ext>
            </a:extLst>
          </p:cNvPr>
          <p:cNvSpPr>
            <a:spLocks noGrp="1"/>
          </p:cNvSpPr>
          <p:nvPr>
            <p:ph type="sldNum" sz="quarter" idx="12"/>
          </p:nvPr>
        </p:nvSpPr>
        <p:spPr/>
        <p:txBody>
          <a:bodyPr/>
          <a:lstStyle/>
          <a:p>
            <a:fld id="{48D05EAA-9491-8D4D-B63F-F34C7E66C610}" type="slidenum">
              <a:rPr lang="en-US" smtClean="0"/>
              <a:t>49</a:t>
            </a:fld>
            <a:endParaRPr lang="en-US" dirty="0"/>
          </a:p>
        </p:txBody>
      </p:sp>
    </p:spTree>
    <p:extLst>
      <p:ext uri="{BB962C8B-B14F-4D97-AF65-F5344CB8AC3E}">
        <p14:creationId xmlns:p14="http://schemas.microsoft.com/office/powerpoint/2010/main" val="59322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271EF-BCEB-444E-8E16-567FAC79EDFD}"/>
              </a:ext>
            </a:extLst>
          </p:cNvPr>
          <p:cNvSpPr>
            <a:spLocks noGrp="1"/>
          </p:cNvSpPr>
          <p:nvPr>
            <p:ph type="title"/>
          </p:nvPr>
        </p:nvSpPr>
        <p:spPr>
          <a:xfrm>
            <a:off x="623888" y="4659086"/>
            <a:ext cx="7886700" cy="1741714"/>
          </a:xfrm>
        </p:spPr>
        <p:txBody>
          <a:bodyPr anchor="ctr">
            <a:noAutofit/>
          </a:bodyPr>
          <a:lstStyle/>
          <a:p>
            <a:pPr algn="ctr"/>
            <a:r>
              <a:rPr lang="en-US" sz="4800" dirty="0"/>
              <a:t>Discussion Encouraged!</a:t>
            </a:r>
          </a:p>
        </p:txBody>
      </p:sp>
      <p:sp>
        <p:nvSpPr>
          <p:cNvPr id="3" name="Date Placeholder 2">
            <a:extLst>
              <a:ext uri="{FF2B5EF4-FFF2-40B4-BE49-F238E27FC236}">
                <a16:creationId xmlns:a16="http://schemas.microsoft.com/office/drawing/2014/main" id="{A8624F86-E6C2-414E-BC55-514F29FD440D}"/>
              </a:ext>
            </a:extLst>
          </p:cNvPr>
          <p:cNvSpPr>
            <a:spLocks noGrp="1"/>
          </p:cNvSpPr>
          <p:nvPr>
            <p:ph type="dt" sz="half" idx="10"/>
          </p:nvPr>
        </p:nvSpPr>
        <p:spPr/>
        <p:txBody>
          <a:bodyPr/>
          <a:lstStyle/>
          <a:p>
            <a:fld id="{67DF9B72-9861-4648-B975-A138871D2310}" type="datetime1">
              <a:rPr lang="en-US" smtClean="0"/>
              <a:t>1/14/23</a:t>
            </a:fld>
            <a:endParaRPr lang="en-US"/>
          </a:p>
        </p:txBody>
      </p:sp>
      <p:sp>
        <p:nvSpPr>
          <p:cNvPr id="4" name="Footer Placeholder 3">
            <a:extLst>
              <a:ext uri="{FF2B5EF4-FFF2-40B4-BE49-F238E27FC236}">
                <a16:creationId xmlns:a16="http://schemas.microsoft.com/office/drawing/2014/main" id="{D0A8F020-51A0-7F43-904C-27E1A48EC5DD}"/>
              </a:ext>
            </a:extLst>
          </p:cNvPr>
          <p:cNvSpPr>
            <a:spLocks noGrp="1"/>
          </p:cNvSpPr>
          <p:nvPr>
            <p:ph type="ftr" sz="quarter" idx="11"/>
          </p:nvPr>
        </p:nvSpPr>
        <p:spPr/>
        <p:txBody>
          <a:bodyPr/>
          <a:lstStyle/>
          <a:p>
            <a:r>
              <a:rPr lang="en-US" dirty="0"/>
              <a:t>Public Relations Tool Kit - How To</a:t>
            </a:r>
          </a:p>
        </p:txBody>
      </p:sp>
      <p:sp>
        <p:nvSpPr>
          <p:cNvPr id="5" name="Slide Number Placeholder 4">
            <a:extLst>
              <a:ext uri="{FF2B5EF4-FFF2-40B4-BE49-F238E27FC236}">
                <a16:creationId xmlns:a16="http://schemas.microsoft.com/office/drawing/2014/main" id="{0C9CAF76-87F0-9D4F-A4AE-DB33E9361610}"/>
              </a:ext>
            </a:extLst>
          </p:cNvPr>
          <p:cNvSpPr>
            <a:spLocks noGrp="1"/>
          </p:cNvSpPr>
          <p:nvPr>
            <p:ph type="sldNum" sz="quarter" idx="12"/>
          </p:nvPr>
        </p:nvSpPr>
        <p:spPr/>
        <p:txBody>
          <a:bodyPr/>
          <a:lstStyle/>
          <a:p>
            <a:fld id="{48D05EAA-9491-8D4D-B63F-F34C7E66C610}" type="slidenum">
              <a:rPr lang="en-US" smtClean="0"/>
              <a:t>5</a:t>
            </a:fld>
            <a:endParaRPr lang="en-US"/>
          </a:p>
        </p:txBody>
      </p:sp>
      <p:pic>
        <p:nvPicPr>
          <p:cNvPr id="6" name="Picture 5" descr="A picture containing cloth, dark&#10;&#10;Description automatically generated">
            <a:extLst>
              <a:ext uri="{FF2B5EF4-FFF2-40B4-BE49-F238E27FC236}">
                <a16:creationId xmlns:a16="http://schemas.microsoft.com/office/drawing/2014/main" id="{E1FB606C-0AA9-EE01-61C3-257FB40507B5}"/>
              </a:ext>
            </a:extLst>
          </p:cNvPr>
          <p:cNvPicPr>
            <a:picLocks noChangeAspect="1"/>
          </p:cNvPicPr>
          <p:nvPr/>
        </p:nvPicPr>
        <p:blipFill>
          <a:blip r:embed="rId3"/>
          <a:stretch>
            <a:fillRect/>
          </a:stretch>
        </p:blipFill>
        <p:spPr>
          <a:xfrm flipH="1">
            <a:off x="5344885" y="2015902"/>
            <a:ext cx="3656622" cy="3105715"/>
          </a:xfrm>
          <a:prstGeom prst="rect">
            <a:avLst/>
          </a:prstGeom>
        </p:spPr>
      </p:pic>
      <p:pic>
        <p:nvPicPr>
          <p:cNvPr id="7" name="Picture 6" descr="A picture containing cloth, dark&#10;&#10;Description automatically generated">
            <a:extLst>
              <a:ext uri="{FF2B5EF4-FFF2-40B4-BE49-F238E27FC236}">
                <a16:creationId xmlns:a16="http://schemas.microsoft.com/office/drawing/2014/main" id="{CEE99E15-79AC-6B57-274B-6AA9824F92D8}"/>
              </a:ext>
            </a:extLst>
          </p:cNvPr>
          <p:cNvPicPr>
            <a:picLocks noChangeAspect="1"/>
          </p:cNvPicPr>
          <p:nvPr/>
        </p:nvPicPr>
        <p:blipFill>
          <a:blip r:embed="rId3"/>
          <a:stretch>
            <a:fillRect/>
          </a:stretch>
        </p:blipFill>
        <p:spPr>
          <a:xfrm>
            <a:off x="0" y="2015902"/>
            <a:ext cx="4140953" cy="3105716"/>
          </a:xfrm>
          <a:prstGeom prst="rect">
            <a:avLst/>
          </a:prstGeom>
        </p:spPr>
      </p:pic>
      <p:sp>
        <p:nvSpPr>
          <p:cNvPr id="8" name="Rectangle 7">
            <a:extLst>
              <a:ext uri="{FF2B5EF4-FFF2-40B4-BE49-F238E27FC236}">
                <a16:creationId xmlns:a16="http://schemas.microsoft.com/office/drawing/2014/main" id="{BFA8AE49-0E84-D855-F367-FC689629E247}"/>
              </a:ext>
            </a:extLst>
          </p:cNvPr>
          <p:cNvSpPr/>
          <p:nvPr/>
        </p:nvSpPr>
        <p:spPr>
          <a:xfrm>
            <a:off x="6163806" y="983004"/>
            <a:ext cx="470807" cy="1569660"/>
          </a:xfrm>
          <a:prstGeom prst="rect">
            <a:avLst/>
          </a:prstGeom>
          <a:noFill/>
        </p:spPr>
        <p:txBody>
          <a:bodyPr wrap="square" lIns="91440" tIns="45720" rIns="91440" bIns="45720">
            <a:spAutoFit/>
          </a:bodyPr>
          <a:lstStyle/>
          <a:p>
            <a:pPr algn="ctr"/>
            <a:r>
              <a:rPr lang="en-US" sz="9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sp>
        <p:nvSpPr>
          <p:cNvPr id="11" name="TextBox 10">
            <a:extLst>
              <a:ext uri="{FF2B5EF4-FFF2-40B4-BE49-F238E27FC236}">
                <a16:creationId xmlns:a16="http://schemas.microsoft.com/office/drawing/2014/main" id="{88F0EFF5-36EA-C019-70E8-CDB3FA5DE039}"/>
              </a:ext>
            </a:extLst>
          </p:cNvPr>
          <p:cNvSpPr txBox="1"/>
          <p:nvPr/>
        </p:nvSpPr>
        <p:spPr>
          <a:xfrm>
            <a:off x="2493660" y="983004"/>
            <a:ext cx="1212696" cy="1569660"/>
          </a:xfrm>
          <a:prstGeom prst="rect">
            <a:avLst/>
          </a:prstGeom>
          <a:noFill/>
        </p:spPr>
        <p:txBody>
          <a:bodyPr wrap="square" rtlCol="0">
            <a:spAutoFit/>
          </a:bodyPr>
          <a:lstStyle/>
          <a:p>
            <a:r>
              <a:rPr kumimoji="0" lang="en-US" sz="9600" b="1" i="0" u="none" strike="noStrike" kern="1200" cap="none" spc="0" normalizeH="0" baseline="0" noProof="0" dirty="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uLnTx/>
                <a:uFillTx/>
                <a:latin typeface="Garamond" panose="02020404030301010803"/>
                <a:ea typeface="+mn-ea"/>
                <a:cs typeface="+mn-cs"/>
              </a:rPr>
              <a:t>?</a:t>
            </a:r>
            <a:endParaRPr lang="en-US" dirty="0"/>
          </a:p>
        </p:txBody>
      </p:sp>
    </p:spTree>
    <p:extLst>
      <p:ext uri="{BB962C8B-B14F-4D97-AF65-F5344CB8AC3E}">
        <p14:creationId xmlns:p14="http://schemas.microsoft.com/office/powerpoint/2010/main" val="156596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79C34-5BFB-9844-C77B-05F8195870FF}"/>
              </a:ext>
            </a:extLst>
          </p:cNvPr>
          <p:cNvSpPr>
            <a:spLocks noGrp="1"/>
          </p:cNvSpPr>
          <p:nvPr>
            <p:ph type="title"/>
          </p:nvPr>
        </p:nvSpPr>
        <p:spPr/>
        <p:txBody>
          <a:bodyPr/>
          <a:lstStyle/>
          <a:p>
            <a:r>
              <a:rPr lang="en-US" dirty="0"/>
              <a:t>National Emblem Request</a:t>
            </a:r>
          </a:p>
        </p:txBody>
      </p:sp>
      <p:sp>
        <p:nvSpPr>
          <p:cNvPr id="3" name="Content Placeholder 2">
            <a:extLst>
              <a:ext uri="{FF2B5EF4-FFF2-40B4-BE49-F238E27FC236}">
                <a16:creationId xmlns:a16="http://schemas.microsoft.com/office/drawing/2014/main" id="{930DA927-52AD-62FB-4FC0-A9A4200130DE}"/>
              </a:ext>
            </a:extLst>
          </p:cNvPr>
          <p:cNvSpPr>
            <a:spLocks noGrp="1"/>
          </p:cNvSpPr>
          <p:nvPr>
            <p:ph idx="1"/>
          </p:nvPr>
        </p:nvSpPr>
        <p:spPr/>
        <p:txBody>
          <a:bodyPr>
            <a:normAutofit/>
          </a:bodyPr>
          <a:lstStyle/>
          <a:p>
            <a:pPr marL="0" indent="0">
              <a:buNone/>
            </a:pPr>
            <a:r>
              <a:rPr lang="en-US" dirty="0"/>
              <a:t>Here are a few suggestions for using The American Legion's brands/emblem responsibly:</a:t>
            </a:r>
          </a:p>
          <a:p>
            <a:pPr marL="514350" indent="-514350">
              <a:buFont typeface="+mj-lt"/>
              <a:buAutoNum type="arabicPeriod"/>
            </a:pPr>
            <a:r>
              <a:rPr lang="en-US" sz="2600" dirty="0"/>
              <a:t>Use the brand consistently: </a:t>
            </a:r>
          </a:p>
          <a:p>
            <a:pPr lvl="1"/>
            <a:r>
              <a:rPr lang="en-US" sz="2200" dirty="0"/>
              <a:t>Make sure to use the same logo, typography, color scheme, and other visual elements consistently across all marketing materials.</a:t>
            </a:r>
          </a:p>
          <a:p>
            <a:pPr marL="514350" indent="-514350">
              <a:buFont typeface="+mj-lt"/>
              <a:buAutoNum type="arabicPeriod"/>
            </a:pPr>
            <a:r>
              <a:rPr lang="en-US" sz="2600" dirty="0"/>
              <a:t>Protect the brand's reputation: </a:t>
            </a:r>
          </a:p>
          <a:p>
            <a:pPr lvl="1"/>
            <a:r>
              <a:rPr lang="en-US" sz="2200" dirty="0"/>
              <a:t>Be mindful of how you use the brand, as it represents the company and its values. Make sure that all content and messaging associated with the brand is respectful, accurate, and appropriate.</a:t>
            </a:r>
          </a:p>
        </p:txBody>
      </p:sp>
      <p:sp>
        <p:nvSpPr>
          <p:cNvPr id="4" name="Date Placeholder 3">
            <a:extLst>
              <a:ext uri="{FF2B5EF4-FFF2-40B4-BE49-F238E27FC236}">
                <a16:creationId xmlns:a16="http://schemas.microsoft.com/office/drawing/2014/main" id="{F609C98B-1BBB-954F-32F7-FA94EA3BC023}"/>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283852AC-B32E-7E3D-36E3-D18CA6F2F0A9}"/>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66B36B5E-0397-FC9C-0CA0-A2545978A2AF}"/>
              </a:ext>
            </a:extLst>
          </p:cNvPr>
          <p:cNvSpPr>
            <a:spLocks noGrp="1"/>
          </p:cNvSpPr>
          <p:nvPr>
            <p:ph type="sldNum" sz="quarter" idx="12"/>
          </p:nvPr>
        </p:nvSpPr>
        <p:spPr/>
        <p:txBody>
          <a:bodyPr/>
          <a:lstStyle/>
          <a:p>
            <a:fld id="{48D05EAA-9491-8D4D-B63F-F34C7E66C610}" type="slidenum">
              <a:rPr lang="en-US" smtClean="0"/>
              <a:t>50</a:t>
            </a:fld>
            <a:endParaRPr lang="en-US" dirty="0"/>
          </a:p>
        </p:txBody>
      </p:sp>
    </p:spTree>
    <p:extLst>
      <p:ext uri="{BB962C8B-B14F-4D97-AF65-F5344CB8AC3E}">
        <p14:creationId xmlns:p14="http://schemas.microsoft.com/office/powerpoint/2010/main" val="42937004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79C34-5BFB-9844-C77B-05F8195870FF}"/>
              </a:ext>
            </a:extLst>
          </p:cNvPr>
          <p:cNvSpPr>
            <a:spLocks noGrp="1"/>
          </p:cNvSpPr>
          <p:nvPr>
            <p:ph type="title"/>
          </p:nvPr>
        </p:nvSpPr>
        <p:spPr/>
        <p:txBody>
          <a:bodyPr/>
          <a:lstStyle/>
          <a:p>
            <a:r>
              <a:rPr lang="en-US" dirty="0"/>
              <a:t>National Emblem Request</a:t>
            </a:r>
          </a:p>
        </p:txBody>
      </p:sp>
      <p:sp>
        <p:nvSpPr>
          <p:cNvPr id="3" name="Content Placeholder 2">
            <a:extLst>
              <a:ext uri="{FF2B5EF4-FFF2-40B4-BE49-F238E27FC236}">
                <a16:creationId xmlns:a16="http://schemas.microsoft.com/office/drawing/2014/main" id="{930DA927-52AD-62FB-4FC0-A9A4200130DE}"/>
              </a:ext>
            </a:extLst>
          </p:cNvPr>
          <p:cNvSpPr>
            <a:spLocks noGrp="1"/>
          </p:cNvSpPr>
          <p:nvPr>
            <p:ph idx="1"/>
          </p:nvPr>
        </p:nvSpPr>
        <p:spPr/>
        <p:txBody>
          <a:bodyPr>
            <a:normAutofit fontScale="92500" lnSpcReduction="10000"/>
          </a:bodyPr>
          <a:lstStyle/>
          <a:p>
            <a:pPr marL="514350" indent="-514350">
              <a:buFont typeface="+mj-lt"/>
              <a:buAutoNum type="arabicPeriod" startAt="3"/>
            </a:pPr>
            <a:r>
              <a:rPr lang="en-US" dirty="0"/>
              <a:t>Follow all legal guidelines: </a:t>
            </a:r>
          </a:p>
          <a:p>
            <a:pPr lvl="1"/>
            <a:r>
              <a:rPr lang="en-US" dirty="0"/>
              <a:t>Make sure to follow any legal guidelines or restrictions related to the use of the brand/emblem. This may include guidelines for use of logos, trademarks, and other intellectual property.</a:t>
            </a:r>
          </a:p>
          <a:p>
            <a:pPr marL="514350" indent="-514350">
              <a:buFont typeface="+mj-lt"/>
              <a:buAutoNum type="arabicPeriod" startAt="3"/>
            </a:pPr>
            <a:r>
              <a:rPr lang="en-US" dirty="0"/>
              <a:t>Be transparent: </a:t>
            </a:r>
          </a:p>
          <a:p>
            <a:pPr lvl="1"/>
            <a:r>
              <a:rPr lang="en-US" dirty="0"/>
              <a:t>Be open and transparent about your use of the brand, and make sure that any claims you make about The American Legion or its products are accurate and can be supported.</a:t>
            </a:r>
          </a:p>
          <a:p>
            <a:pPr marL="514350" indent="-514350">
              <a:buFont typeface="+mj-lt"/>
              <a:buAutoNum type="arabicPeriod" startAt="3"/>
            </a:pPr>
            <a:r>
              <a:rPr lang="en-US" dirty="0"/>
              <a:t>Seek permission before using the brand: </a:t>
            </a:r>
          </a:p>
          <a:p>
            <a:pPr lvl="1"/>
            <a:r>
              <a:rPr lang="en-US" dirty="0"/>
              <a:t>If you want to use the emblem brand in a way that is not covered by  existing branding guidelines, make sure to get permission before proceeding.</a:t>
            </a:r>
          </a:p>
        </p:txBody>
      </p:sp>
      <p:sp>
        <p:nvSpPr>
          <p:cNvPr id="4" name="Date Placeholder 3">
            <a:extLst>
              <a:ext uri="{FF2B5EF4-FFF2-40B4-BE49-F238E27FC236}">
                <a16:creationId xmlns:a16="http://schemas.microsoft.com/office/drawing/2014/main" id="{F609C98B-1BBB-954F-32F7-FA94EA3BC023}"/>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283852AC-B32E-7E3D-36E3-D18CA6F2F0A9}"/>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66B36B5E-0397-FC9C-0CA0-A2545978A2AF}"/>
              </a:ext>
            </a:extLst>
          </p:cNvPr>
          <p:cNvSpPr>
            <a:spLocks noGrp="1"/>
          </p:cNvSpPr>
          <p:nvPr>
            <p:ph type="sldNum" sz="quarter" idx="12"/>
          </p:nvPr>
        </p:nvSpPr>
        <p:spPr/>
        <p:txBody>
          <a:bodyPr/>
          <a:lstStyle/>
          <a:p>
            <a:fld id="{48D05EAA-9491-8D4D-B63F-F34C7E66C610}" type="slidenum">
              <a:rPr lang="en-US" smtClean="0"/>
              <a:t>51</a:t>
            </a:fld>
            <a:endParaRPr lang="en-US" dirty="0"/>
          </a:p>
        </p:txBody>
      </p:sp>
    </p:spTree>
    <p:extLst>
      <p:ext uri="{BB962C8B-B14F-4D97-AF65-F5344CB8AC3E}">
        <p14:creationId xmlns:p14="http://schemas.microsoft.com/office/powerpoint/2010/main" val="1580682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51F15CA-84D6-EBB3-CA28-2F49FB8946ED}"/>
              </a:ext>
            </a:extLst>
          </p:cNvPr>
          <p:cNvSpPr>
            <a:spLocks noGrp="1"/>
          </p:cNvSpPr>
          <p:nvPr>
            <p:ph type="title"/>
          </p:nvPr>
        </p:nvSpPr>
        <p:spPr/>
        <p:txBody>
          <a:bodyPr/>
          <a:lstStyle/>
          <a:p>
            <a:r>
              <a:rPr lang="en-US" dirty="0"/>
              <a:t>Downloadable Leadership Photos</a:t>
            </a:r>
          </a:p>
        </p:txBody>
      </p:sp>
      <p:sp>
        <p:nvSpPr>
          <p:cNvPr id="8" name="Text Placeholder 7">
            <a:extLst>
              <a:ext uri="{FF2B5EF4-FFF2-40B4-BE49-F238E27FC236}">
                <a16:creationId xmlns:a16="http://schemas.microsoft.com/office/drawing/2014/main" id="{78F2C404-5493-B34E-67F0-6D171E547E27}"/>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0D3BD27F-E1E2-B313-8ED4-DF392874EFD2}"/>
              </a:ext>
            </a:extLst>
          </p:cNvPr>
          <p:cNvSpPr>
            <a:spLocks noGrp="1"/>
          </p:cNvSpPr>
          <p:nvPr>
            <p:ph type="dt" sz="half" idx="10"/>
          </p:nvPr>
        </p:nvSpPr>
        <p:spPr/>
        <p:txBody>
          <a:bodyPr/>
          <a:lstStyle/>
          <a:p>
            <a:fld id="{ACFCAF51-A4DF-8746-99A7-7B28364CB8EA}" type="datetime1">
              <a:rPr lang="en-US" smtClean="0"/>
              <a:t>1/14/23</a:t>
            </a:fld>
            <a:endParaRPr lang="en-US"/>
          </a:p>
        </p:txBody>
      </p:sp>
      <p:sp>
        <p:nvSpPr>
          <p:cNvPr id="5" name="Footer Placeholder 4">
            <a:extLst>
              <a:ext uri="{FF2B5EF4-FFF2-40B4-BE49-F238E27FC236}">
                <a16:creationId xmlns:a16="http://schemas.microsoft.com/office/drawing/2014/main" id="{51FCF050-2A94-3214-A918-6363E6ECCCFF}"/>
              </a:ext>
            </a:extLst>
          </p:cNvPr>
          <p:cNvSpPr>
            <a:spLocks noGrp="1"/>
          </p:cNvSpPr>
          <p:nvPr>
            <p:ph type="ftr" sz="quarter" idx="11"/>
          </p:nvPr>
        </p:nvSpPr>
        <p:spPr/>
        <p:txBody>
          <a:bodyPr/>
          <a:lstStyle/>
          <a:p>
            <a:r>
              <a:rPr lang="en-US" dirty="0"/>
              <a:t>Public Relations Tool Kit - How To</a:t>
            </a:r>
          </a:p>
        </p:txBody>
      </p:sp>
      <p:sp>
        <p:nvSpPr>
          <p:cNvPr id="6" name="Slide Number Placeholder 5">
            <a:extLst>
              <a:ext uri="{FF2B5EF4-FFF2-40B4-BE49-F238E27FC236}">
                <a16:creationId xmlns:a16="http://schemas.microsoft.com/office/drawing/2014/main" id="{6A826438-84CE-A468-7A88-C9986053ACB8}"/>
              </a:ext>
            </a:extLst>
          </p:cNvPr>
          <p:cNvSpPr>
            <a:spLocks noGrp="1"/>
          </p:cNvSpPr>
          <p:nvPr>
            <p:ph type="sldNum" sz="quarter" idx="12"/>
          </p:nvPr>
        </p:nvSpPr>
        <p:spPr/>
        <p:txBody>
          <a:bodyPr/>
          <a:lstStyle/>
          <a:p>
            <a:fld id="{48D05EAA-9491-8D4D-B63F-F34C7E66C610}" type="slidenum">
              <a:rPr lang="en-US" smtClean="0"/>
              <a:t>52</a:t>
            </a:fld>
            <a:endParaRPr lang="en-US"/>
          </a:p>
        </p:txBody>
      </p:sp>
    </p:spTree>
    <p:extLst>
      <p:ext uri="{BB962C8B-B14F-4D97-AF65-F5344CB8AC3E}">
        <p14:creationId xmlns:p14="http://schemas.microsoft.com/office/powerpoint/2010/main" val="24192117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51F15CA-84D6-EBB3-CA28-2F49FB8946ED}"/>
              </a:ext>
            </a:extLst>
          </p:cNvPr>
          <p:cNvSpPr>
            <a:spLocks noGrp="1"/>
          </p:cNvSpPr>
          <p:nvPr>
            <p:ph type="title"/>
          </p:nvPr>
        </p:nvSpPr>
        <p:spPr>
          <a:xfrm>
            <a:off x="623888" y="2144486"/>
            <a:ext cx="7886700" cy="2481942"/>
          </a:xfrm>
        </p:spPr>
        <p:txBody>
          <a:bodyPr/>
          <a:lstStyle/>
          <a:p>
            <a:r>
              <a:rPr lang="en-US" dirty="0"/>
              <a:t>Press Release Templates</a:t>
            </a:r>
          </a:p>
        </p:txBody>
      </p:sp>
      <p:sp>
        <p:nvSpPr>
          <p:cNvPr id="8" name="Text Placeholder 7">
            <a:extLst>
              <a:ext uri="{FF2B5EF4-FFF2-40B4-BE49-F238E27FC236}">
                <a16:creationId xmlns:a16="http://schemas.microsoft.com/office/drawing/2014/main" id="{78F2C404-5493-B34E-67F0-6D171E547E27}"/>
              </a:ext>
            </a:extLst>
          </p:cNvPr>
          <p:cNvSpPr>
            <a:spLocks noGrp="1"/>
          </p:cNvSpPr>
          <p:nvPr>
            <p:ph type="body" idx="1"/>
          </p:nvPr>
        </p:nvSpPr>
        <p:spPr>
          <a:xfrm>
            <a:off x="623888" y="4626429"/>
            <a:ext cx="7886700" cy="1463222"/>
          </a:xfrm>
        </p:spPr>
        <p:txBody>
          <a:bodyPr>
            <a:normAutofit/>
          </a:bodyPr>
          <a:lstStyle/>
          <a:p>
            <a:endParaRPr lang="en-US" sz="3200" dirty="0"/>
          </a:p>
        </p:txBody>
      </p:sp>
      <p:sp>
        <p:nvSpPr>
          <p:cNvPr id="4" name="Date Placeholder 3">
            <a:extLst>
              <a:ext uri="{FF2B5EF4-FFF2-40B4-BE49-F238E27FC236}">
                <a16:creationId xmlns:a16="http://schemas.microsoft.com/office/drawing/2014/main" id="{0D3BD27F-E1E2-B313-8ED4-DF392874EFD2}"/>
              </a:ext>
            </a:extLst>
          </p:cNvPr>
          <p:cNvSpPr>
            <a:spLocks noGrp="1"/>
          </p:cNvSpPr>
          <p:nvPr>
            <p:ph type="dt" sz="half" idx="10"/>
          </p:nvPr>
        </p:nvSpPr>
        <p:spPr/>
        <p:txBody>
          <a:bodyPr/>
          <a:lstStyle/>
          <a:p>
            <a:fld id="{ACFCAF51-A4DF-8746-99A7-7B28364CB8EA}" type="datetime1">
              <a:rPr lang="en-US" smtClean="0"/>
              <a:t>1/14/23</a:t>
            </a:fld>
            <a:endParaRPr lang="en-US"/>
          </a:p>
        </p:txBody>
      </p:sp>
      <p:sp>
        <p:nvSpPr>
          <p:cNvPr id="5" name="Footer Placeholder 4">
            <a:extLst>
              <a:ext uri="{FF2B5EF4-FFF2-40B4-BE49-F238E27FC236}">
                <a16:creationId xmlns:a16="http://schemas.microsoft.com/office/drawing/2014/main" id="{51FCF050-2A94-3214-A918-6363E6ECCCFF}"/>
              </a:ext>
            </a:extLst>
          </p:cNvPr>
          <p:cNvSpPr>
            <a:spLocks noGrp="1"/>
          </p:cNvSpPr>
          <p:nvPr>
            <p:ph type="ftr" sz="quarter" idx="11"/>
          </p:nvPr>
        </p:nvSpPr>
        <p:spPr/>
        <p:txBody>
          <a:bodyPr/>
          <a:lstStyle/>
          <a:p>
            <a:r>
              <a:rPr lang="en-US" dirty="0"/>
              <a:t>Public Relations Tool Kit - How To</a:t>
            </a:r>
          </a:p>
        </p:txBody>
      </p:sp>
      <p:sp>
        <p:nvSpPr>
          <p:cNvPr id="6" name="Slide Number Placeholder 5">
            <a:extLst>
              <a:ext uri="{FF2B5EF4-FFF2-40B4-BE49-F238E27FC236}">
                <a16:creationId xmlns:a16="http://schemas.microsoft.com/office/drawing/2014/main" id="{6A826438-84CE-A468-7A88-C9986053ACB8}"/>
              </a:ext>
            </a:extLst>
          </p:cNvPr>
          <p:cNvSpPr>
            <a:spLocks noGrp="1"/>
          </p:cNvSpPr>
          <p:nvPr>
            <p:ph type="sldNum" sz="quarter" idx="12"/>
          </p:nvPr>
        </p:nvSpPr>
        <p:spPr/>
        <p:txBody>
          <a:bodyPr/>
          <a:lstStyle/>
          <a:p>
            <a:fld id="{48D05EAA-9491-8D4D-B63F-F34C7E66C610}" type="slidenum">
              <a:rPr lang="en-US" smtClean="0"/>
              <a:t>53</a:t>
            </a:fld>
            <a:endParaRPr lang="en-US"/>
          </a:p>
        </p:txBody>
      </p:sp>
    </p:spTree>
    <p:extLst>
      <p:ext uri="{BB962C8B-B14F-4D97-AF65-F5344CB8AC3E}">
        <p14:creationId xmlns:p14="http://schemas.microsoft.com/office/powerpoint/2010/main" val="26219215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E21B-EA8B-D591-C8E4-90E020B3FFC6}"/>
              </a:ext>
            </a:extLst>
          </p:cNvPr>
          <p:cNvSpPr>
            <a:spLocks noGrp="1"/>
          </p:cNvSpPr>
          <p:nvPr>
            <p:ph type="title"/>
          </p:nvPr>
        </p:nvSpPr>
        <p:spPr>
          <a:xfrm>
            <a:off x="628650" y="1271848"/>
            <a:ext cx="7886700" cy="792480"/>
          </a:xfrm>
        </p:spPr>
        <p:txBody>
          <a:bodyPr>
            <a:normAutofit/>
          </a:bodyPr>
          <a:lstStyle/>
          <a:p>
            <a:pPr algn="ctr"/>
            <a:r>
              <a:rPr lang="en-US" sz="4400" b="0" i="0" u="none" strike="noStrike" dirty="0">
                <a:solidFill>
                  <a:srgbClr val="000000"/>
                </a:solidFill>
                <a:effectLst/>
              </a:rPr>
              <a:t>Submitting a Press Release</a:t>
            </a:r>
            <a:endParaRPr lang="en-US" dirty="0"/>
          </a:p>
        </p:txBody>
      </p:sp>
      <p:sp>
        <p:nvSpPr>
          <p:cNvPr id="3" name="Content Placeholder 2">
            <a:extLst>
              <a:ext uri="{FF2B5EF4-FFF2-40B4-BE49-F238E27FC236}">
                <a16:creationId xmlns:a16="http://schemas.microsoft.com/office/drawing/2014/main" id="{471F6095-57CC-3CDD-0887-69DDA9094E78}"/>
              </a:ext>
            </a:extLst>
          </p:cNvPr>
          <p:cNvSpPr>
            <a:spLocks noGrp="1"/>
          </p:cNvSpPr>
          <p:nvPr>
            <p:ph idx="1"/>
          </p:nvPr>
        </p:nvSpPr>
        <p:spPr>
          <a:xfrm>
            <a:off x="628650" y="2064329"/>
            <a:ext cx="7886700" cy="4112634"/>
          </a:xfrm>
        </p:spPr>
        <p:txBody>
          <a:bodyPr>
            <a:normAutofit lnSpcReduction="10000"/>
          </a:bodyPr>
          <a:lstStyle/>
          <a:p>
            <a:pPr marL="514350" indent="-514350">
              <a:buFont typeface="+mj-lt"/>
              <a:buAutoNum type="arabicPeriod"/>
            </a:pPr>
            <a:r>
              <a:rPr lang="en-US" dirty="0"/>
              <a:t>Write your press release. </a:t>
            </a:r>
          </a:p>
          <a:p>
            <a:pPr lvl="1"/>
            <a:r>
              <a:rPr lang="en-US" dirty="0"/>
              <a:t>A press release should be a short, concise summary of your event or news story that includes the most important information. </a:t>
            </a:r>
          </a:p>
          <a:p>
            <a:pPr lvl="1"/>
            <a:r>
              <a:rPr lang="en-US" dirty="0"/>
              <a:t>Make sure to include the date, time, location, and purpose of your event, as well as any relevant background information.</a:t>
            </a:r>
          </a:p>
          <a:p>
            <a:pPr marL="514350" indent="-514350">
              <a:buFont typeface="+mj-lt"/>
              <a:buAutoNum type="arabicPeriod"/>
            </a:pPr>
            <a:r>
              <a:rPr lang="en-US" dirty="0"/>
              <a:t>Determine the local media outlets you want to send your press release to. </a:t>
            </a:r>
          </a:p>
          <a:p>
            <a:pPr lvl="1"/>
            <a:r>
              <a:rPr lang="en-US" dirty="0"/>
              <a:t>This could include local newspapers, television stations, radio stations, and online publications.</a:t>
            </a:r>
          </a:p>
        </p:txBody>
      </p:sp>
      <p:sp>
        <p:nvSpPr>
          <p:cNvPr id="4" name="Date Placeholder 3">
            <a:extLst>
              <a:ext uri="{FF2B5EF4-FFF2-40B4-BE49-F238E27FC236}">
                <a16:creationId xmlns:a16="http://schemas.microsoft.com/office/drawing/2014/main" id="{E56D991B-5F5B-741C-96A2-761982ABC1EB}"/>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CC99FC32-E96C-306C-5FE9-AA2DC1A29041}"/>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44AA4D67-F48F-FD85-BB57-BE968D952668}"/>
              </a:ext>
            </a:extLst>
          </p:cNvPr>
          <p:cNvSpPr>
            <a:spLocks noGrp="1"/>
          </p:cNvSpPr>
          <p:nvPr>
            <p:ph type="sldNum" sz="quarter" idx="12"/>
          </p:nvPr>
        </p:nvSpPr>
        <p:spPr/>
        <p:txBody>
          <a:bodyPr/>
          <a:lstStyle/>
          <a:p>
            <a:fld id="{48D05EAA-9491-8D4D-B63F-F34C7E66C610}" type="slidenum">
              <a:rPr lang="en-US" smtClean="0"/>
              <a:t>54</a:t>
            </a:fld>
            <a:endParaRPr lang="en-US" dirty="0"/>
          </a:p>
        </p:txBody>
      </p:sp>
    </p:spTree>
    <p:extLst>
      <p:ext uri="{BB962C8B-B14F-4D97-AF65-F5344CB8AC3E}">
        <p14:creationId xmlns:p14="http://schemas.microsoft.com/office/powerpoint/2010/main" val="1603557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E21B-EA8B-D591-C8E4-90E020B3FFC6}"/>
              </a:ext>
            </a:extLst>
          </p:cNvPr>
          <p:cNvSpPr>
            <a:spLocks noGrp="1"/>
          </p:cNvSpPr>
          <p:nvPr>
            <p:ph type="title"/>
          </p:nvPr>
        </p:nvSpPr>
        <p:spPr>
          <a:xfrm>
            <a:off x="628650" y="1271848"/>
            <a:ext cx="7886700" cy="792480"/>
          </a:xfrm>
        </p:spPr>
        <p:txBody>
          <a:bodyPr>
            <a:normAutofit/>
          </a:bodyPr>
          <a:lstStyle/>
          <a:p>
            <a:pPr algn="ctr"/>
            <a:r>
              <a:rPr lang="en-US" sz="4400" b="0" i="0" u="none" strike="noStrike" dirty="0">
                <a:solidFill>
                  <a:srgbClr val="000000"/>
                </a:solidFill>
                <a:effectLst/>
              </a:rPr>
              <a:t>Submitting a Press Release</a:t>
            </a:r>
            <a:endParaRPr lang="en-US" dirty="0"/>
          </a:p>
        </p:txBody>
      </p:sp>
      <p:sp>
        <p:nvSpPr>
          <p:cNvPr id="3" name="Content Placeholder 2">
            <a:extLst>
              <a:ext uri="{FF2B5EF4-FFF2-40B4-BE49-F238E27FC236}">
                <a16:creationId xmlns:a16="http://schemas.microsoft.com/office/drawing/2014/main" id="{471F6095-57CC-3CDD-0887-69DDA9094E78}"/>
              </a:ext>
            </a:extLst>
          </p:cNvPr>
          <p:cNvSpPr>
            <a:spLocks noGrp="1"/>
          </p:cNvSpPr>
          <p:nvPr>
            <p:ph idx="1"/>
          </p:nvPr>
        </p:nvSpPr>
        <p:spPr>
          <a:xfrm>
            <a:off x="628650" y="2064329"/>
            <a:ext cx="7886700" cy="4112634"/>
          </a:xfrm>
        </p:spPr>
        <p:txBody>
          <a:bodyPr>
            <a:normAutofit/>
          </a:bodyPr>
          <a:lstStyle/>
          <a:p>
            <a:pPr marL="514350" indent="-514350">
              <a:buFont typeface="+mj-lt"/>
              <a:buAutoNum type="arabicPeriod" startAt="3"/>
            </a:pPr>
            <a:r>
              <a:rPr lang="en-US" dirty="0"/>
              <a:t>Contact the media outlets and ask for the best way to submit your press release. </a:t>
            </a:r>
          </a:p>
          <a:p>
            <a:pPr lvl="1"/>
            <a:r>
              <a:rPr lang="en-US" dirty="0"/>
              <a:t>Some outlets may have specific guidelines or submission forms that you need to follow.</a:t>
            </a:r>
          </a:p>
          <a:p>
            <a:pPr marL="514350" indent="-514350">
              <a:buFont typeface="+mj-lt"/>
              <a:buAutoNum type="arabicPeriod" startAt="3"/>
            </a:pPr>
            <a:r>
              <a:rPr lang="en-US" dirty="0"/>
              <a:t>Follow the guidelines provided by the media outlets for submitting your press release. </a:t>
            </a:r>
          </a:p>
          <a:p>
            <a:pPr lvl="1"/>
            <a:r>
              <a:rPr lang="en-US" dirty="0"/>
              <a:t>This may involve emailing the press release to a specific address, filling out an online submission form, or mailing a hard copy of the press release.</a:t>
            </a:r>
          </a:p>
        </p:txBody>
      </p:sp>
      <p:sp>
        <p:nvSpPr>
          <p:cNvPr id="4" name="Date Placeholder 3">
            <a:extLst>
              <a:ext uri="{FF2B5EF4-FFF2-40B4-BE49-F238E27FC236}">
                <a16:creationId xmlns:a16="http://schemas.microsoft.com/office/drawing/2014/main" id="{E56D991B-5F5B-741C-96A2-761982ABC1EB}"/>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CC99FC32-E96C-306C-5FE9-AA2DC1A29041}"/>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44AA4D67-F48F-FD85-BB57-BE968D952668}"/>
              </a:ext>
            </a:extLst>
          </p:cNvPr>
          <p:cNvSpPr>
            <a:spLocks noGrp="1"/>
          </p:cNvSpPr>
          <p:nvPr>
            <p:ph type="sldNum" sz="quarter" idx="12"/>
          </p:nvPr>
        </p:nvSpPr>
        <p:spPr/>
        <p:txBody>
          <a:bodyPr/>
          <a:lstStyle/>
          <a:p>
            <a:fld id="{48D05EAA-9491-8D4D-B63F-F34C7E66C610}" type="slidenum">
              <a:rPr lang="en-US" smtClean="0"/>
              <a:t>55</a:t>
            </a:fld>
            <a:endParaRPr lang="en-US" dirty="0"/>
          </a:p>
        </p:txBody>
      </p:sp>
    </p:spTree>
    <p:extLst>
      <p:ext uri="{BB962C8B-B14F-4D97-AF65-F5344CB8AC3E}">
        <p14:creationId xmlns:p14="http://schemas.microsoft.com/office/powerpoint/2010/main" val="18366287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E21B-EA8B-D591-C8E4-90E020B3FFC6}"/>
              </a:ext>
            </a:extLst>
          </p:cNvPr>
          <p:cNvSpPr>
            <a:spLocks noGrp="1"/>
          </p:cNvSpPr>
          <p:nvPr>
            <p:ph type="title"/>
          </p:nvPr>
        </p:nvSpPr>
        <p:spPr>
          <a:xfrm>
            <a:off x="628650" y="1271848"/>
            <a:ext cx="7886700" cy="792480"/>
          </a:xfrm>
        </p:spPr>
        <p:txBody>
          <a:bodyPr>
            <a:normAutofit/>
          </a:bodyPr>
          <a:lstStyle/>
          <a:p>
            <a:pPr algn="ctr"/>
            <a:r>
              <a:rPr lang="en-US" sz="4400" b="0" i="0" u="none" strike="noStrike" dirty="0">
                <a:solidFill>
                  <a:srgbClr val="000000"/>
                </a:solidFill>
                <a:effectLst/>
              </a:rPr>
              <a:t>Submitting a Press Release</a:t>
            </a:r>
            <a:endParaRPr lang="en-US" dirty="0"/>
          </a:p>
        </p:txBody>
      </p:sp>
      <p:sp>
        <p:nvSpPr>
          <p:cNvPr id="3" name="Content Placeholder 2">
            <a:extLst>
              <a:ext uri="{FF2B5EF4-FFF2-40B4-BE49-F238E27FC236}">
                <a16:creationId xmlns:a16="http://schemas.microsoft.com/office/drawing/2014/main" id="{471F6095-57CC-3CDD-0887-69DDA9094E78}"/>
              </a:ext>
            </a:extLst>
          </p:cNvPr>
          <p:cNvSpPr>
            <a:spLocks noGrp="1"/>
          </p:cNvSpPr>
          <p:nvPr>
            <p:ph idx="1"/>
          </p:nvPr>
        </p:nvSpPr>
        <p:spPr>
          <a:xfrm>
            <a:off x="628650" y="2064329"/>
            <a:ext cx="7886700" cy="4112634"/>
          </a:xfrm>
        </p:spPr>
        <p:txBody>
          <a:bodyPr>
            <a:normAutofit/>
          </a:bodyPr>
          <a:lstStyle/>
          <a:p>
            <a:pPr marL="514350" indent="-514350">
              <a:buFont typeface="+mj-lt"/>
              <a:buAutoNum type="arabicPeriod" startAt="5"/>
            </a:pPr>
            <a:r>
              <a:rPr lang="en-US" dirty="0"/>
              <a:t>Follow up with the media outlets to ensure that they received your press release and to answer any questions they may have.</a:t>
            </a:r>
          </a:p>
          <a:p>
            <a:endParaRPr lang="en-US" dirty="0"/>
          </a:p>
        </p:txBody>
      </p:sp>
      <p:sp>
        <p:nvSpPr>
          <p:cNvPr id="4" name="Date Placeholder 3">
            <a:extLst>
              <a:ext uri="{FF2B5EF4-FFF2-40B4-BE49-F238E27FC236}">
                <a16:creationId xmlns:a16="http://schemas.microsoft.com/office/drawing/2014/main" id="{E56D991B-5F5B-741C-96A2-761982ABC1EB}"/>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CC99FC32-E96C-306C-5FE9-AA2DC1A29041}"/>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44AA4D67-F48F-FD85-BB57-BE968D952668}"/>
              </a:ext>
            </a:extLst>
          </p:cNvPr>
          <p:cNvSpPr>
            <a:spLocks noGrp="1"/>
          </p:cNvSpPr>
          <p:nvPr>
            <p:ph type="sldNum" sz="quarter" idx="12"/>
          </p:nvPr>
        </p:nvSpPr>
        <p:spPr/>
        <p:txBody>
          <a:bodyPr/>
          <a:lstStyle/>
          <a:p>
            <a:fld id="{48D05EAA-9491-8D4D-B63F-F34C7E66C610}" type="slidenum">
              <a:rPr lang="en-US" smtClean="0"/>
              <a:t>56</a:t>
            </a:fld>
            <a:endParaRPr lang="en-US" dirty="0"/>
          </a:p>
        </p:txBody>
      </p:sp>
    </p:spTree>
    <p:extLst>
      <p:ext uri="{BB962C8B-B14F-4D97-AF65-F5344CB8AC3E}">
        <p14:creationId xmlns:p14="http://schemas.microsoft.com/office/powerpoint/2010/main" val="13931435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E21B-EA8B-D591-C8E4-90E020B3FFC6}"/>
              </a:ext>
            </a:extLst>
          </p:cNvPr>
          <p:cNvSpPr>
            <a:spLocks noGrp="1"/>
          </p:cNvSpPr>
          <p:nvPr>
            <p:ph type="title"/>
          </p:nvPr>
        </p:nvSpPr>
        <p:spPr>
          <a:xfrm>
            <a:off x="628650" y="1271848"/>
            <a:ext cx="7886700" cy="792480"/>
          </a:xfrm>
        </p:spPr>
        <p:txBody>
          <a:bodyPr>
            <a:normAutofit/>
          </a:bodyPr>
          <a:lstStyle/>
          <a:p>
            <a:pPr algn="ctr"/>
            <a:r>
              <a:rPr lang="en-US" sz="4400" b="0" i="0" u="none" strike="noStrike" dirty="0">
                <a:solidFill>
                  <a:srgbClr val="000000"/>
                </a:solidFill>
                <a:effectLst/>
              </a:rPr>
              <a:t>Submitting a Press Release</a:t>
            </a:r>
            <a:endParaRPr lang="en-US" dirty="0"/>
          </a:p>
        </p:txBody>
      </p:sp>
      <p:sp>
        <p:nvSpPr>
          <p:cNvPr id="3" name="Content Placeholder 2">
            <a:extLst>
              <a:ext uri="{FF2B5EF4-FFF2-40B4-BE49-F238E27FC236}">
                <a16:creationId xmlns:a16="http://schemas.microsoft.com/office/drawing/2014/main" id="{471F6095-57CC-3CDD-0887-69DDA9094E78}"/>
              </a:ext>
            </a:extLst>
          </p:cNvPr>
          <p:cNvSpPr>
            <a:spLocks noGrp="1"/>
          </p:cNvSpPr>
          <p:nvPr>
            <p:ph idx="1"/>
          </p:nvPr>
        </p:nvSpPr>
        <p:spPr>
          <a:xfrm>
            <a:off x="628650" y="2064329"/>
            <a:ext cx="7886700" cy="4112634"/>
          </a:xfrm>
        </p:spPr>
        <p:txBody>
          <a:bodyPr>
            <a:normAutofit/>
          </a:bodyPr>
          <a:lstStyle/>
          <a:p>
            <a:r>
              <a:rPr lang="en-US" sz="2800" dirty="0"/>
              <a:t>Very few media outlets will print your News Release / Press Release / Media Advisory verbatim.  </a:t>
            </a:r>
          </a:p>
          <a:p>
            <a:r>
              <a:rPr lang="en-US" sz="2800" dirty="0"/>
              <a:t>They will use their own style, and often they will follow up with a reporter to get the information they want.</a:t>
            </a:r>
          </a:p>
          <a:p>
            <a:endParaRPr lang="en-US" dirty="0"/>
          </a:p>
        </p:txBody>
      </p:sp>
      <p:sp>
        <p:nvSpPr>
          <p:cNvPr id="4" name="Date Placeholder 3">
            <a:extLst>
              <a:ext uri="{FF2B5EF4-FFF2-40B4-BE49-F238E27FC236}">
                <a16:creationId xmlns:a16="http://schemas.microsoft.com/office/drawing/2014/main" id="{E56D991B-5F5B-741C-96A2-761982ABC1EB}"/>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CC99FC32-E96C-306C-5FE9-AA2DC1A29041}"/>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44AA4D67-F48F-FD85-BB57-BE968D952668}"/>
              </a:ext>
            </a:extLst>
          </p:cNvPr>
          <p:cNvSpPr>
            <a:spLocks noGrp="1"/>
          </p:cNvSpPr>
          <p:nvPr>
            <p:ph type="sldNum" sz="quarter" idx="12"/>
          </p:nvPr>
        </p:nvSpPr>
        <p:spPr/>
        <p:txBody>
          <a:bodyPr/>
          <a:lstStyle/>
          <a:p>
            <a:fld id="{48D05EAA-9491-8D4D-B63F-F34C7E66C610}" type="slidenum">
              <a:rPr lang="en-US" smtClean="0"/>
              <a:t>57</a:t>
            </a:fld>
            <a:endParaRPr lang="en-US" dirty="0"/>
          </a:p>
        </p:txBody>
      </p:sp>
    </p:spTree>
    <p:extLst>
      <p:ext uri="{BB962C8B-B14F-4D97-AF65-F5344CB8AC3E}">
        <p14:creationId xmlns:p14="http://schemas.microsoft.com/office/powerpoint/2010/main" val="40457170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E21B-EA8B-D591-C8E4-90E020B3FFC6}"/>
              </a:ext>
            </a:extLst>
          </p:cNvPr>
          <p:cNvSpPr>
            <a:spLocks noGrp="1"/>
          </p:cNvSpPr>
          <p:nvPr>
            <p:ph type="title"/>
          </p:nvPr>
        </p:nvSpPr>
        <p:spPr>
          <a:xfrm>
            <a:off x="628650" y="1271848"/>
            <a:ext cx="7886700" cy="792480"/>
          </a:xfrm>
        </p:spPr>
        <p:txBody>
          <a:bodyPr>
            <a:normAutofit/>
          </a:bodyPr>
          <a:lstStyle/>
          <a:p>
            <a:pPr algn="ctr"/>
            <a:r>
              <a:rPr lang="en-US" sz="4400" b="0" i="0" u="none" strike="noStrike" dirty="0">
                <a:solidFill>
                  <a:srgbClr val="000000"/>
                </a:solidFill>
                <a:effectLst/>
              </a:rPr>
              <a:t>Submitting a Press Release</a:t>
            </a:r>
            <a:endParaRPr lang="en-US" dirty="0"/>
          </a:p>
        </p:txBody>
      </p:sp>
      <p:sp>
        <p:nvSpPr>
          <p:cNvPr id="3" name="Content Placeholder 2">
            <a:extLst>
              <a:ext uri="{FF2B5EF4-FFF2-40B4-BE49-F238E27FC236}">
                <a16:creationId xmlns:a16="http://schemas.microsoft.com/office/drawing/2014/main" id="{471F6095-57CC-3CDD-0887-69DDA9094E78}"/>
              </a:ext>
            </a:extLst>
          </p:cNvPr>
          <p:cNvSpPr>
            <a:spLocks noGrp="1"/>
          </p:cNvSpPr>
          <p:nvPr>
            <p:ph idx="1"/>
          </p:nvPr>
        </p:nvSpPr>
        <p:spPr>
          <a:xfrm>
            <a:off x="628650" y="2064329"/>
            <a:ext cx="7886700" cy="4112634"/>
          </a:xfrm>
        </p:spPr>
        <p:txBody>
          <a:bodyPr>
            <a:normAutofit/>
          </a:bodyPr>
          <a:lstStyle/>
          <a:p>
            <a:r>
              <a:rPr lang="en-US" dirty="0"/>
              <a:t>Keep in mind that it is not uncommon for media outlets to receive a large number of press releases on a daily basis. </a:t>
            </a:r>
          </a:p>
          <a:p>
            <a:r>
              <a:rPr lang="en-US" dirty="0"/>
              <a:t>To increase the chances of your press release being noticed, make sure to include a catchy headline, relevant photos or video, and any other information that will make your story stand out.</a:t>
            </a:r>
          </a:p>
          <a:p>
            <a:r>
              <a:rPr lang="en-US" sz="2800" dirty="0"/>
              <a:t>Our PR Toolkit includes several fillable press releases.  They are a good start towards creating your own.</a:t>
            </a:r>
          </a:p>
          <a:p>
            <a:endParaRPr lang="en-US" dirty="0"/>
          </a:p>
        </p:txBody>
      </p:sp>
      <p:sp>
        <p:nvSpPr>
          <p:cNvPr id="4" name="Date Placeholder 3">
            <a:extLst>
              <a:ext uri="{FF2B5EF4-FFF2-40B4-BE49-F238E27FC236}">
                <a16:creationId xmlns:a16="http://schemas.microsoft.com/office/drawing/2014/main" id="{E56D991B-5F5B-741C-96A2-761982ABC1EB}"/>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CC99FC32-E96C-306C-5FE9-AA2DC1A29041}"/>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44AA4D67-F48F-FD85-BB57-BE968D952668}"/>
              </a:ext>
            </a:extLst>
          </p:cNvPr>
          <p:cNvSpPr>
            <a:spLocks noGrp="1"/>
          </p:cNvSpPr>
          <p:nvPr>
            <p:ph type="sldNum" sz="quarter" idx="12"/>
          </p:nvPr>
        </p:nvSpPr>
        <p:spPr/>
        <p:txBody>
          <a:bodyPr/>
          <a:lstStyle/>
          <a:p>
            <a:fld id="{48D05EAA-9491-8D4D-B63F-F34C7E66C610}" type="slidenum">
              <a:rPr lang="en-US" smtClean="0"/>
              <a:t>58</a:t>
            </a:fld>
            <a:endParaRPr lang="en-US" dirty="0"/>
          </a:p>
        </p:txBody>
      </p:sp>
    </p:spTree>
    <p:extLst>
      <p:ext uri="{BB962C8B-B14F-4D97-AF65-F5344CB8AC3E}">
        <p14:creationId xmlns:p14="http://schemas.microsoft.com/office/powerpoint/2010/main" val="14062914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0EBDD-4865-EC62-E911-6940C6A41DCF}"/>
              </a:ext>
            </a:extLst>
          </p:cNvPr>
          <p:cNvSpPr>
            <a:spLocks noGrp="1"/>
          </p:cNvSpPr>
          <p:nvPr>
            <p:ph type="title"/>
          </p:nvPr>
        </p:nvSpPr>
        <p:spPr/>
        <p:txBody>
          <a:bodyPr>
            <a:normAutofit/>
          </a:bodyPr>
          <a:lstStyle/>
          <a:p>
            <a:r>
              <a:rPr lang="en-US" dirty="0"/>
              <a:t>Requesting Media Presence</a:t>
            </a:r>
          </a:p>
        </p:txBody>
      </p:sp>
      <p:sp>
        <p:nvSpPr>
          <p:cNvPr id="3" name="Content Placeholder 2">
            <a:extLst>
              <a:ext uri="{FF2B5EF4-FFF2-40B4-BE49-F238E27FC236}">
                <a16:creationId xmlns:a16="http://schemas.microsoft.com/office/drawing/2014/main" id="{CE259F12-D252-CBE2-8FB3-B41A92D1902E}"/>
              </a:ext>
            </a:extLst>
          </p:cNvPr>
          <p:cNvSpPr>
            <a:spLocks noGrp="1"/>
          </p:cNvSpPr>
          <p:nvPr>
            <p:ph idx="1"/>
          </p:nvPr>
        </p:nvSpPr>
        <p:spPr/>
        <p:txBody>
          <a:bodyPr>
            <a:normAutofit/>
          </a:bodyPr>
          <a:lstStyle/>
          <a:p>
            <a:pPr marL="0" indent="0">
              <a:buNone/>
            </a:pPr>
            <a:r>
              <a:rPr lang="en-US" dirty="0"/>
              <a:t>To request media presence at your event, you can follow these steps:</a:t>
            </a:r>
          </a:p>
          <a:p>
            <a:pPr marL="514350" indent="-514350">
              <a:buFont typeface="+mj-lt"/>
              <a:buAutoNum type="arabicPeriod"/>
            </a:pPr>
            <a:r>
              <a:rPr lang="en-US" dirty="0"/>
              <a:t>Determine the media outlets you want to invite to your event. This could include local newspapers, television stations, radio stations, and online publications.</a:t>
            </a:r>
          </a:p>
          <a:p>
            <a:pPr marL="514350" indent="-514350">
              <a:buFont typeface="+mj-lt"/>
              <a:buAutoNum type="arabicPeriod"/>
            </a:pPr>
            <a:r>
              <a:rPr lang="en-US" dirty="0"/>
              <a:t>Contact the media outlets and ask if they would like to cover your event. You can do this by phone, email, or through their website.</a:t>
            </a:r>
          </a:p>
        </p:txBody>
      </p:sp>
      <p:sp>
        <p:nvSpPr>
          <p:cNvPr id="4" name="Date Placeholder 3">
            <a:extLst>
              <a:ext uri="{FF2B5EF4-FFF2-40B4-BE49-F238E27FC236}">
                <a16:creationId xmlns:a16="http://schemas.microsoft.com/office/drawing/2014/main" id="{766ECA9B-3FC9-5731-E7E4-3D099A2009A2}"/>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DAADC549-DA5A-939A-7760-E1C962AC9C8C}"/>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3349EE56-C585-0E93-B045-FC1086DB449A}"/>
              </a:ext>
            </a:extLst>
          </p:cNvPr>
          <p:cNvSpPr>
            <a:spLocks noGrp="1"/>
          </p:cNvSpPr>
          <p:nvPr>
            <p:ph type="sldNum" sz="quarter" idx="12"/>
          </p:nvPr>
        </p:nvSpPr>
        <p:spPr/>
        <p:txBody>
          <a:bodyPr/>
          <a:lstStyle/>
          <a:p>
            <a:fld id="{48D05EAA-9491-8D4D-B63F-F34C7E66C610}" type="slidenum">
              <a:rPr lang="en-US" smtClean="0"/>
              <a:t>59</a:t>
            </a:fld>
            <a:endParaRPr lang="en-US" dirty="0"/>
          </a:p>
        </p:txBody>
      </p:sp>
    </p:spTree>
    <p:extLst>
      <p:ext uri="{BB962C8B-B14F-4D97-AF65-F5344CB8AC3E}">
        <p14:creationId xmlns:p14="http://schemas.microsoft.com/office/powerpoint/2010/main" val="1133470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95B50-956E-2741-9DB5-AA55C2AF6B27}"/>
              </a:ext>
            </a:extLst>
          </p:cNvPr>
          <p:cNvSpPr>
            <a:spLocks noGrp="1"/>
          </p:cNvSpPr>
          <p:nvPr>
            <p:ph type="title"/>
          </p:nvPr>
        </p:nvSpPr>
        <p:spPr/>
        <p:txBody>
          <a:bodyPr/>
          <a:lstStyle/>
          <a:p>
            <a:pPr algn="ctr"/>
            <a:r>
              <a:rPr lang="en-US" dirty="0"/>
              <a:t>The Four Pillars of Service</a:t>
            </a:r>
          </a:p>
        </p:txBody>
      </p:sp>
      <p:sp>
        <p:nvSpPr>
          <p:cNvPr id="3" name="Content Placeholder 2">
            <a:extLst>
              <a:ext uri="{FF2B5EF4-FFF2-40B4-BE49-F238E27FC236}">
                <a16:creationId xmlns:a16="http://schemas.microsoft.com/office/drawing/2014/main" id="{855D623A-4A68-2F4B-9C3A-F1A65C46A495}"/>
              </a:ext>
            </a:extLst>
          </p:cNvPr>
          <p:cNvSpPr>
            <a:spLocks noGrp="1"/>
          </p:cNvSpPr>
          <p:nvPr>
            <p:ph idx="1"/>
          </p:nvPr>
        </p:nvSpPr>
        <p:spPr/>
        <p:txBody>
          <a:bodyPr/>
          <a:lstStyle/>
          <a:p>
            <a:r>
              <a:rPr lang="en-US" dirty="0"/>
              <a:t>Veterans Affairs &amp; Rehabilitation</a:t>
            </a:r>
          </a:p>
          <a:p>
            <a:r>
              <a:rPr lang="en-US" dirty="0"/>
              <a:t>National Security</a:t>
            </a:r>
          </a:p>
          <a:p>
            <a:r>
              <a:rPr lang="en-US" dirty="0"/>
              <a:t>Children &amp; Youth </a:t>
            </a:r>
          </a:p>
          <a:p>
            <a:r>
              <a:rPr lang="en-US" dirty="0"/>
              <a:t>Americanism</a:t>
            </a:r>
          </a:p>
        </p:txBody>
      </p:sp>
      <p:sp>
        <p:nvSpPr>
          <p:cNvPr id="4" name="Date Placeholder 3">
            <a:extLst>
              <a:ext uri="{FF2B5EF4-FFF2-40B4-BE49-F238E27FC236}">
                <a16:creationId xmlns:a16="http://schemas.microsoft.com/office/drawing/2014/main" id="{0D5842A9-825F-E246-AB10-7A45265D2A07}"/>
              </a:ext>
            </a:extLst>
          </p:cNvPr>
          <p:cNvSpPr>
            <a:spLocks noGrp="1"/>
          </p:cNvSpPr>
          <p:nvPr>
            <p:ph type="dt" sz="half" idx="10"/>
          </p:nvPr>
        </p:nvSpPr>
        <p:spPr/>
        <p:txBody>
          <a:bodyPr/>
          <a:lstStyle/>
          <a:p>
            <a:fld id="{A09ADE8A-B988-AF46-B126-F1FF39036BEB}" type="datetime1">
              <a:rPr lang="en-US" smtClean="0"/>
              <a:t>1/14/23</a:t>
            </a:fld>
            <a:endParaRPr lang="en-US" dirty="0"/>
          </a:p>
        </p:txBody>
      </p:sp>
      <p:sp>
        <p:nvSpPr>
          <p:cNvPr id="5" name="Footer Placeholder 4">
            <a:extLst>
              <a:ext uri="{FF2B5EF4-FFF2-40B4-BE49-F238E27FC236}">
                <a16:creationId xmlns:a16="http://schemas.microsoft.com/office/drawing/2014/main" id="{6C778B08-C826-A440-AA06-5D23AC69DE40}"/>
              </a:ext>
            </a:extLst>
          </p:cNvPr>
          <p:cNvSpPr>
            <a:spLocks noGrp="1"/>
          </p:cNvSpPr>
          <p:nvPr>
            <p:ph type="ftr" sz="quarter" idx="11"/>
          </p:nvPr>
        </p:nvSpPr>
        <p:spPr/>
        <p:txBody>
          <a:bodyPr/>
          <a:lstStyle/>
          <a:p>
            <a:r>
              <a:rPr lang="en-US" dirty="0"/>
              <a:t>Public Relations Tool Kit - How To</a:t>
            </a:r>
          </a:p>
        </p:txBody>
      </p:sp>
      <p:sp>
        <p:nvSpPr>
          <p:cNvPr id="6" name="Slide Number Placeholder 5">
            <a:extLst>
              <a:ext uri="{FF2B5EF4-FFF2-40B4-BE49-F238E27FC236}">
                <a16:creationId xmlns:a16="http://schemas.microsoft.com/office/drawing/2014/main" id="{0F25F505-C839-6F48-A14D-B599F36998D4}"/>
              </a:ext>
            </a:extLst>
          </p:cNvPr>
          <p:cNvSpPr>
            <a:spLocks noGrp="1"/>
          </p:cNvSpPr>
          <p:nvPr>
            <p:ph type="sldNum" sz="quarter" idx="12"/>
          </p:nvPr>
        </p:nvSpPr>
        <p:spPr/>
        <p:txBody>
          <a:bodyPr/>
          <a:lstStyle/>
          <a:p>
            <a:fld id="{48D05EAA-9491-8D4D-B63F-F34C7E66C610}" type="slidenum">
              <a:rPr lang="en-US" smtClean="0"/>
              <a:t>6</a:t>
            </a:fld>
            <a:endParaRPr lang="en-US" dirty="0"/>
          </a:p>
        </p:txBody>
      </p:sp>
    </p:spTree>
    <p:extLst>
      <p:ext uri="{BB962C8B-B14F-4D97-AF65-F5344CB8AC3E}">
        <p14:creationId xmlns:p14="http://schemas.microsoft.com/office/powerpoint/2010/main" val="2875010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0EBDD-4865-EC62-E911-6940C6A41DCF}"/>
              </a:ext>
            </a:extLst>
          </p:cNvPr>
          <p:cNvSpPr>
            <a:spLocks noGrp="1"/>
          </p:cNvSpPr>
          <p:nvPr>
            <p:ph type="title"/>
          </p:nvPr>
        </p:nvSpPr>
        <p:spPr/>
        <p:txBody>
          <a:bodyPr>
            <a:normAutofit/>
          </a:bodyPr>
          <a:lstStyle/>
          <a:p>
            <a:r>
              <a:rPr lang="en-US" dirty="0"/>
              <a:t>Requesting Media Presence</a:t>
            </a:r>
          </a:p>
        </p:txBody>
      </p:sp>
      <p:sp>
        <p:nvSpPr>
          <p:cNvPr id="3" name="Content Placeholder 2">
            <a:extLst>
              <a:ext uri="{FF2B5EF4-FFF2-40B4-BE49-F238E27FC236}">
                <a16:creationId xmlns:a16="http://schemas.microsoft.com/office/drawing/2014/main" id="{CE259F12-D252-CBE2-8FB3-B41A92D1902E}"/>
              </a:ext>
            </a:extLst>
          </p:cNvPr>
          <p:cNvSpPr>
            <a:spLocks noGrp="1"/>
          </p:cNvSpPr>
          <p:nvPr>
            <p:ph idx="1"/>
          </p:nvPr>
        </p:nvSpPr>
        <p:spPr/>
        <p:txBody>
          <a:bodyPr>
            <a:normAutofit/>
          </a:bodyPr>
          <a:lstStyle/>
          <a:p>
            <a:pPr marL="514350" indent="-514350">
              <a:buFont typeface="+mj-lt"/>
              <a:buAutoNum type="arabicPeriod" startAt="3"/>
            </a:pPr>
            <a:r>
              <a:rPr lang="en-US" dirty="0"/>
              <a:t>Provide details about your event, including the date, time, location, and purpose. Be sure to include any relevant background information or press releases.</a:t>
            </a:r>
          </a:p>
          <a:p>
            <a:pPr marL="514350" indent="-514350">
              <a:buFont typeface="+mj-lt"/>
              <a:buAutoNum type="arabicPeriod" startAt="3"/>
            </a:pPr>
            <a:r>
              <a:rPr lang="en-US" dirty="0"/>
              <a:t>Offer to provide additional information or assistance to the media outlets if they have any questions or need help covering your event.</a:t>
            </a:r>
          </a:p>
          <a:p>
            <a:pPr marL="514350" indent="-514350">
              <a:buFont typeface="+mj-lt"/>
              <a:buAutoNum type="arabicPeriod" startAt="3"/>
            </a:pPr>
            <a:r>
              <a:rPr lang="en-US" dirty="0"/>
              <a:t>Follow up with the media outlets to ensure that they received your invitation and to confirm their attendance.</a:t>
            </a:r>
          </a:p>
        </p:txBody>
      </p:sp>
      <p:sp>
        <p:nvSpPr>
          <p:cNvPr id="4" name="Date Placeholder 3">
            <a:extLst>
              <a:ext uri="{FF2B5EF4-FFF2-40B4-BE49-F238E27FC236}">
                <a16:creationId xmlns:a16="http://schemas.microsoft.com/office/drawing/2014/main" id="{766ECA9B-3FC9-5731-E7E4-3D099A2009A2}"/>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DAADC549-DA5A-939A-7760-E1C962AC9C8C}"/>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3349EE56-C585-0E93-B045-FC1086DB449A}"/>
              </a:ext>
            </a:extLst>
          </p:cNvPr>
          <p:cNvSpPr>
            <a:spLocks noGrp="1"/>
          </p:cNvSpPr>
          <p:nvPr>
            <p:ph type="sldNum" sz="quarter" idx="12"/>
          </p:nvPr>
        </p:nvSpPr>
        <p:spPr/>
        <p:txBody>
          <a:bodyPr/>
          <a:lstStyle/>
          <a:p>
            <a:fld id="{48D05EAA-9491-8D4D-B63F-F34C7E66C610}" type="slidenum">
              <a:rPr lang="en-US" smtClean="0"/>
              <a:t>60</a:t>
            </a:fld>
            <a:endParaRPr lang="en-US" dirty="0"/>
          </a:p>
        </p:txBody>
      </p:sp>
    </p:spTree>
    <p:extLst>
      <p:ext uri="{BB962C8B-B14F-4D97-AF65-F5344CB8AC3E}">
        <p14:creationId xmlns:p14="http://schemas.microsoft.com/office/powerpoint/2010/main" val="30585790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0EBDD-4865-EC62-E911-6940C6A41DCF}"/>
              </a:ext>
            </a:extLst>
          </p:cNvPr>
          <p:cNvSpPr>
            <a:spLocks noGrp="1"/>
          </p:cNvSpPr>
          <p:nvPr>
            <p:ph type="title"/>
          </p:nvPr>
        </p:nvSpPr>
        <p:spPr/>
        <p:txBody>
          <a:bodyPr>
            <a:normAutofit/>
          </a:bodyPr>
          <a:lstStyle/>
          <a:p>
            <a:r>
              <a:rPr lang="en-US" dirty="0"/>
              <a:t>Requesting Media Presence</a:t>
            </a:r>
          </a:p>
        </p:txBody>
      </p:sp>
      <p:sp>
        <p:nvSpPr>
          <p:cNvPr id="3" name="Content Placeholder 2">
            <a:extLst>
              <a:ext uri="{FF2B5EF4-FFF2-40B4-BE49-F238E27FC236}">
                <a16:creationId xmlns:a16="http://schemas.microsoft.com/office/drawing/2014/main" id="{CE259F12-D252-CBE2-8FB3-B41A92D1902E}"/>
              </a:ext>
            </a:extLst>
          </p:cNvPr>
          <p:cNvSpPr>
            <a:spLocks noGrp="1"/>
          </p:cNvSpPr>
          <p:nvPr>
            <p:ph idx="1"/>
          </p:nvPr>
        </p:nvSpPr>
        <p:spPr/>
        <p:txBody>
          <a:bodyPr>
            <a:normAutofit/>
          </a:bodyPr>
          <a:lstStyle/>
          <a:p>
            <a:pPr marL="0" indent="0">
              <a:buNone/>
            </a:pPr>
            <a:endParaRPr lang="en-US" dirty="0"/>
          </a:p>
          <a:p>
            <a:pPr marL="0" indent="0" algn="ctr">
              <a:buNone/>
            </a:pPr>
            <a:r>
              <a:rPr lang="en-US" sz="3200" dirty="0"/>
              <a:t>Keep in mind that it is not uncommon for media outlets to decline invitations to events.</a:t>
            </a:r>
          </a:p>
          <a:p>
            <a:pPr marL="0" indent="0" algn="ctr">
              <a:buNone/>
            </a:pPr>
            <a:endParaRPr lang="en-US" sz="2000" dirty="0"/>
          </a:p>
          <a:p>
            <a:pPr marL="0" indent="0" algn="ctr">
              <a:buNone/>
            </a:pPr>
            <a:r>
              <a:rPr lang="en-US" sz="3200" dirty="0"/>
              <a:t>If this happens, don't be discouraged. Simply move on to the next outlet on your list and continue making requests until you have the coverage you desire.</a:t>
            </a:r>
          </a:p>
        </p:txBody>
      </p:sp>
      <p:sp>
        <p:nvSpPr>
          <p:cNvPr id="4" name="Date Placeholder 3">
            <a:extLst>
              <a:ext uri="{FF2B5EF4-FFF2-40B4-BE49-F238E27FC236}">
                <a16:creationId xmlns:a16="http://schemas.microsoft.com/office/drawing/2014/main" id="{766ECA9B-3FC9-5731-E7E4-3D099A2009A2}"/>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DAADC549-DA5A-939A-7760-E1C962AC9C8C}"/>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3349EE56-C585-0E93-B045-FC1086DB449A}"/>
              </a:ext>
            </a:extLst>
          </p:cNvPr>
          <p:cNvSpPr>
            <a:spLocks noGrp="1"/>
          </p:cNvSpPr>
          <p:nvPr>
            <p:ph type="sldNum" sz="quarter" idx="12"/>
          </p:nvPr>
        </p:nvSpPr>
        <p:spPr/>
        <p:txBody>
          <a:bodyPr/>
          <a:lstStyle/>
          <a:p>
            <a:fld id="{48D05EAA-9491-8D4D-B63F-F34C7E66C610}" type="slidenum">
              <a:rPr lang="en-US" smtClean="0"/>
              <a:t>61</a:t>
            </a:fld>
            <a:endParaRPr lang="en-US" dirty="0"/>
          </a:p>
        </p:txBody>
      </p:sp>
    </p:spTree>
    <p:extLst>
      <p:ext uri="{BB962C8B-B14F-4D97-AF65-F5344CB8AC3E}">
        <p14:creationId xmlns:p14="http://schemas.microsoft.com/office/powerpoint/2010/main" val="13640235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B3E85-D65C-C486-7C1A-6F711B5A7EC5}"/>
              </a:ext>
            </a:extLst>
          </p:cNvPr>
          <p:cNvSpPr>
            <a:spLocks noGrp="1"/>
          </p:cNvSpPr>
          <p:nvPr>
            <p:ph type="title"/>
          </p:nvPr>
        </p:nvSpPr>
        <p:spPr/>
        <p:txBody>
          <a:bodyPr>
            <a:normAutofit fontScale="90000"/>
          </a:bodyPr>
          <a:lstStyle/>
          <a:p>
            <a:r>
              <a:rPr lang="en-US" dirty="0"/>
              <a:t>The American Legion Media Alliance</a:t>
            </a:r>
          </a:p>
        </p:txBody>
      </p:sp>
      <p:sp>
        <p:nvSpPr>
          <p:cNvPr id="3" name="Content Placeholder 2">
            <a:extLst>
              <a:ext uri="{FF2B5EF4-FFF2-40B4-BE49-F238E27FC236}">
                <a16:creationId xmlns:a16="http://schemas.microsoft.com/office/drawing/2014/main" id="{9B09D253-272F-1BBB-409C-07F1551F516B}"/>
              </a:ext>
            </a:extLst>
          </p:cNvPr>
          <p:cNvSpPr>
            <a:spLocks noGrp="1"/>
          </p:cNvSpPr>
          <p:nvPr>
            <p:ph idx="1"/>
          </p:nvPr>
        </p:nvSpPr>
        <p:spPr/>
        <p:txBody>
          <a:bodyPr/>
          <a:lstStyle/>
          <a:p>
            <a:r>
              <a:rPr lang="en-US" dirty="0"/>
              <a:t>I’m starting to duplicate what is already done, and far better than I can do it, from TALMA’s TAL </a:t>
            </a:r>
            <a:r>
              <a:rPr lang="en-US" dirty="0" err="1"/>
              <a:t>Tookkit</a:t>
            </a:r>
            <a:r>
              <a:rPr lang="en-US" dirty="0"/>
              <a:t> presentation!  </a:t>
            </a:r>
          </a:p>
          <a:p>
            <a:r>
              <a:rPr lang="en-US" dirty="0"/>
              <a:t>Besides their impressive PR Toolkit Training, there are a great number of topics for which I’m sure someone at your post will be have an interest.</a:t>
            </a:r>
          </a:p>
          <a:p>
            <a:r>
              <a:rPr lang="en-US" dirty="0"/>
              <a:t>Check out the Training Tuesdays page here:</a:t>
            </a:r>
          </a:p>
          <a:p>
            <a:pPr lvl="1"/>
            <a:r>
              <a:rPr lang="en-US" dirty="0">
                <a:hlinkClick r:id="rId2"/>
              </a:rPr>
              <a:t>https://www.legion.org/training/training-tuesdays</a:t>
            </a:r>
            <a:endParaRPr lang="en-US" dirty="0"/>
          </a:p>
          <a:p>
            <a:pPr marL="0" indent="0">
              <a:buNone/>
            </a:pPr>
            <a:endParaRPr lang="en-US" dirty="0"/>
          </a:p>
        </p:txBody>
      </p:sp>
      <p:sp>
        <p:nvSpPr>
          <p:cNvPr id="4" name="Date Placeholder 3">
            <a:extLst>
              <a:ext uri="{FF2B5EF4-FFF2-40B4-BE49-F238E27FC236}">
                <a16:creationId xmlns:a16="http://schemas.microsoft.com/office/drawing/2014/main" id="{65B1B201-FBDD-2E6A-F403-35E882DE1FE4}"/>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A3A48657-CBD6-126D-695F-CD024FD52132}"/>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67040BDC-519A-BE27-D83E-EC84B296DEE6}"/>
              </a:ext>
            </a:extLst>
          </p:cNvPr>
          <p:cNvSpPr>
            <a:spLocks noGrp="1"/>
          </p:cNvSpPr>
          <p:nvPr>
            <p:ph type="sldNum" sz="quarter" idx="12"/>
          </p:nvPr>
        </p:nvSpPr>
        <p:spPr/>
        <p:txBody>
          <a:bodyPr/>
          <a:lstStyle/>
          <a:p>
            <a:fld id="{48D05EAA-9491-8D4D-B63F-F34C7E66C610}" type="slidenum">
              <a:rPr lang="en-US" smtClean="0"/>
              <a:t>62</a:t>
            </a:fld>
            <a:endParaRPr lang="en-US" dirty="0"/>
          </a:p>
        </p:txBody>
      </p:sp>
    </p:spTree>
    <p:extLst>
      <p:ext uri="{BB962C8B-B14F-4D97-AF65-F5344CB8AC3E}">
        <p14:creationId xmlns:p14="http://schemas.microsoft.com/office/powerpoint/2010/main" val="11029217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66C26-9F0F-42C7-9DBE-7A0F24DDA3C8}"/>
              </a:ext>
            </a:extLst>
          </p:cNvPr>
          <p:cNvSpPr>
            <a:spLocks noGrp="1"/>
          </p:cNvSpPr>
          <p:nvPr>
            <p:ph type="title"/>
          </p:nvPr>
        </p:nvSpPr>
        <p:spPr>
          <a:xfrm>
            <a:off x="628650" y="1001487"/>
            <a:ext cx="7886700" cy="685799"/>
          </a:xfrm>
        </p:spPr>
        <p:txBody>
          <a:bodyPr>
            <a:normAutofit fontScale="90000"/>
          </a:bodyPr>
          <a:lstStyle/>
          <a:p>
            <a:pPr algn="ctr"/>
            <a:r>
              <a:rPr lang="en-US" dirty="0"/>
              <a:t>Other Resources</a:t>
            </a:r>
          </a:p>
        </p:txBody>
      </p:sp>
      <p:sp>
        <p:nvSpPr>
          <p:cNvPr id="3" name="Content Placeholder 2">
            <a:extLst>
              <a:ext uri="{FF2B5EF4-FFF2-40B4-BE49-F238E27FC236}">
                <a16:creationId xmlns:a16="http://schemas.microsoft.com/office/drawing/2014/main" id="{7FE9921A-63A4-FBF6-D347-E0593AFFB323}"/>
              </a:ext>
            </a:extLst>
          </p:cNvPr>
          <p:cNvSpPr>
            <a:spLocks noGrp="1"/>
          </p:cNvSpPr>
          <p:nvPr>
            <p:ph idx="1"/>
          </p:nvPr>
        </p:nvSpPr>
        <p:spPr>
          <a:xfrm>
            <a:off x="628650" y="1687287"/>
            <a:ext cx="7886700" cy="4489676"/>
          </a:xfrm>
        </p:spPr>
        <p:txBody>
          <a:bodyPr>
            <a:normAutofit fontScale="85000" lnSpcReduction="20000"/>
          </a:bodyPr>
          <a:lstStyle/>
          <a:p>
            <a:r>
              <a:rPr lang="en-US" dirty="0"/>
              <a:t>National has a PR Tool Kit Too!</a:t>
            </a:r>
          </a:p>
          <a:p>
            <a:pPr lvl="1"/>
            <a:r>
              <a:rPr lang="en-US" sz="2200" dirty="0">
                <a:hlinkClick r:id="rId3"/>
              </a:rPr>
              <a:t>https://www.legion.org/publications/160968/public-relations-toolkit</a:t>
            </a:r>
            <a:endParaRPr lang="en-US" sz="2200" dirty="0"/>
          </a:p>
          <a:p>
            <a:pPr lvl="1"/>
            <a:r>
              <a:rPr lang="en-US" sz="2200" dirty="0"/>
              <a:t>A limited number of hard copies are available by emailing  </a:t>
            </a:r>
            <a:r>
              <a:rPr lang="en-US" sz="2200" dirty="0">
                <a:hlinkClick r:id="rId4"/>
              </a:rPr>
              <a:t>PublicRelationsMailbox@legion.org</a:t>
            </a:r>
            <a:r>
              <a:rPr lang="en-US" sz="2200" dirty="0"/>
              <a:t>  </a:t>
            </a:r>
          </a:p>
          <a:p>
            <a:r>
              <a:rPr lang="en-US" i="0" u="none" strike="noStrike" dirty="0">
                <a:solidFill>
                  <a:srgbClr val="363B3F"/>
                </a:solidFill>
                <a:effectLst/>
              </a:rPr>
              <a:t>How to use the Legion’s PR Toolkit</a:t>
            </a:r>
          </a:p>
          <a:p>
            <a:pPr lvl="1"/>
            <a:r>
              <a:rPr lang="en-US" sz="2200" dirty="0">
                <a:hlinkClick r:id="rId5"/>
              </a:rPr>
              <a:t>https://www.legion.org/media/255393/how-use-legion’s-pr-toolkit</a:t>
            </a:r>
            <a:r>
              <a:rPr lang="en-US" sz="2200" dirty="0"/>
              <a:t> </a:t>
            </a:r>
          </a:p>
          <a:p>
            <a:r>
              <a:rPr lang="en-US" sz="2600" dirty="0"/>
              <a:t>The American Legion Publication Style Guide</a:t>
            </a:r>
          </a:p>
          <a:p>
            <a:pPr lvl="1"/>
            <a:r>
              <a:rPr lang="en-US" sz="2200" dirty="0">
                <a:hlinkClick r:id="rId6"/>
              </a:rPr>
              <a:t>https://www.legion.org/sites/legion.org/files/legion/publications/Legion-Publication-Style-Guide.pdf</a:t>
            </a:r>
            <a:r>
              <a:rPr lang="en-US" sz="2200" dirty="0"/>
              <a:t> </a:t>
            </a:r>
          </a:p>
          <a:p>
            <a:r>
              <a:rPr lang="en-US" dirty="0"/>
              <a:t>TALMA has their own How-To class available</a:t>
            </a:r>
          </a:p>
          <a:p>
            <a:pPr lvl="1"/>
            <a:r>
              <a:rPr lang="en-US" dirty="0">
                <a:hlinkClick r:id="rId7"/>
              </a:rPr>
              <a:t>https://www.legion.org/training/training-tuesdays</a:t>
            </a:r>
            <a:r>
              <a:rPr lang="en-US" dirty="0"/>
              <a:t> </a:t>
            </a:r>
          </a:p>
          <a:p>
            <a:pPr lvl="1"/>
            <a:r>
              <a:rPr lang="en-US" dirty="0"/>
              <a:t>Go down to </a:t>
            </a:r>
            <a:r>
              <a:rPr lang="en-US" b="1" i="0" u="none" strike="noStrike" dirty="0">
                <a:solidFill>
                  <a:srgbClr val="363B3F"/>
                </a:solidFill>
                <a:effectLst/>
              </a:rPr>
              <a:t>Tuesday, March 29, 2022</a:t>
            </a:r>
            <a:endParaRPr lang="en-US" dirty="0"/>
          </a:p>
          <a:p>
            <a:r>
              <a:rPr lang="en-US" dirty="0" err="1"/>
              <a:t>Legiontown</a:t>
            </a:r>
            <a:r>
              <a:rPr lang="en-US" dirty="0"/>
              <a:t> </a:t>
            </a:r>
            <a:r>
              <a:rPr lang="en-US" dirty="0">
                <a:hlinkClick r:id="rId8"/>
              </a:rPr>
              <a:t>http://www.legiontown.org</a:t>
            </a:r>
            <a:r>
              <a:rPr lang="en-US" dirty="0"/>
              <a:t> </a:t>
            </a:r>
          </a:p>
          <a:p>
            <a:pPr lvl="1"/>
            <a:r>
              <a:rPr lang="en-US" dirty="0"/>
              <a:t>Check out this site for News and Articles you can use in your communications.</a:t>
            </a:r>
          </a:p>
        </p:txBody>
      </p:sp>
      <p:sp>
        <p:nvSpPr>
          <p:cNvPr id="4" name="Date Placeholder 3">
            <a:extLst>
              <a:ext uri="{FF2B5EF4-FFF2-40B4-BE49-F238E27FC236}">
                <a16:creationId xmlns:a16="http://schemas.microsoft.com/office/drawing/2014/main" id="{32F1AFE7-51FD-11AF-25E0-ACE4C5DF2334}"/>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FDDC7145-8887-69FF-0855-5CD5E1F9F15B}"/>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C1912EE4-DA14-9429-9243-C9E6715E447C}"/>
              </a:ext>
            </a:extLst>
          </p:cNvPr>
          <p:cNvSpPr>
            <a:spLocks noGrp="1"/>
          </p:cNvSpPr>
          <p:nvPr>
            <p:ph type="sldNum" sz="quarter" idx="12"/>
          </p:nvPr>
        </p:nvSpPr>
        <p:spPr/>
        <p:txBody>
          <a:bodyPr/>
          <a:lstStyle/>
          <a:p>
            <a:fld id="{48D05EAA-9491-8D4D-B63F-F34C7E66C610}" type="slidenum">
              <a:rPr lang="en-US" smtClean="0"/>
              <a:t>63</a:t>
            </a:fld>
            <a:endParaRPr lang="en-US" dirty="0"/>
          </a:p>
        </p:txBody>
      </p:sp>
    </p:spTree>
    <p:extLst>
      <p:ext uri="{BB962C8B-B14F-4D97-AF65-F5344CB8AC3E}">
        <p14:creationId xmlns:p14="http://schemas.microsoft.com/office/powerpoint/2010/main" val="11151307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3C642-CD5E-1F27-957D-5B18D90892CA}"/>
              </a:ext>
            </a:extLst>
          </p:cNvPr>
          <p:cNvSpPr>
            <a:spLocks noGrp="1"/>
          </p:cNvSpPr>
          <p:nvPr>
            <p:ph type="title"/>
          </p:nvPr>
        </p:nvSpPr>
        <p:spPr>
          <a:xfrm>
            <a:off x="629841" y="1325564"/>
            <a:ext cx="7886700" cy="949550"/>
          </a:xfrm>
        </p:spPr>
        <p:txBody>
          <a:bodyPr>
            <a:normAutofit fontScale="90000"/>
          </a:bodyPr>
          <a:lstStyle/>
          <a:p>
            <a:r>
              <a:rPr lang="en-US" dirty="0"/>
              <a:t>Examples of Tools Available From National’s PR Toolkit</a:t>
            </a:r>
          </a:p>
        </p:txBody>
      </p:sp>
      <p:sp>
        <p:nvSpPr>
          <p:cNvPr id="3" name="Text Placeholder 2">
            <a:extLst>
              <a:ext uri="{FF2B5EF4-FFF2-40B4-BE49-F238E27FC236}">
                <a16:creationId xmlns:a16="http://schemas.microsoft.com/office/drawing/2014/main" id="{58EB8429-F9DC-9ED0-30B4-8881A8BC5483}"/>
              </a:ext>
            </a:extLst>
          </p:cNvPr>
          <p:cNvSpPr>
            <a:spLocks noGrp="1"/>
          </p:cNvSpPr>
          <p:nvPr>
            <p:ph type="body" idx="1"/>
          </p:nvPr>
        </p:nvSpPr>
        <p:spPr/>
        <p:txBody>
          <a:bodyPr/>
          <a:lstStyle/>
          <a:p>
            <a:r>
              <a:rPr lang="en-US" dirty="0"/>
              <a:t>News Releases</a:t>
            </a:r>
          </a:p>
        </p:txBody>
      </p:sp>
      <p:sp>
        <p:nvSpPr>
          <p:cNvPr id="5" name="Text Placeholder 4">
            <a:extLst>
              <a:ext uri="{FF2B5EF4-FFF2-40B4-BE49-F238E27FC236}">
                <a16:creationId xmlns:a16="http://schemas.microsoft.com/office/drawing/2014/main" id="{47A4E5AC-D7FC-5168-90D9-6A3137F930F6}"/>
              </a:ext>
            </a:extLst>
          </p:cNvPr>
          <p:cNvSpPr>
            <a:spLocks noGrp="1"/>
          </p:cNvSpPr>
          <p:nvPr>
            <p:ph type="body" sz="quarter" idx="3"/>
          </p:nvPr>
        </p:nvSpPr>
        <p:spPr/>
        <p:txBody>
          <a:bodyPr/>
          <a:lstStyle/>
          <a:p>
            <a:r>
              <a:rPr lang="en-US" dirty="0"/>
              <a:t>Media Advisories</a:t>
            </a:r>
          </a:p>
        </p:txBody>
      </p:sp>
      <p:pic>
        <p:nvPicPr>
          <p:cNvPr id="17" name="Content Placeholder 16" descr="Text, letter&#10;&#10;Description automatically generated">
            <a:extLst>
              <a:ext uri="{FF2B5EF4-FFF2-40B4-BE49-F238E27FC236}">
                <a16:creationId xmlns:a16="http://schemas.microsoft.com/office/drawing/2014/main" id="{A3B99180-7EC0-FB0A-0DCC-E048C9296D42}"/>
              </a:ext>
            </a:extLst>
          </p:cNvPr>
          <p:cNvPicPr>
            <a:picLocks noGrp="1" noChangeAspect="1"/>
          </p:cNvPicPr>
          <p:nvPr>
            <p:ph sz="quarter" idx="4"/>
          </p:nvPr>
        </p:nvPicPr>
        <p:blipFill>
          <a:blip r:embed="rId2"/>
          <a:stretch>
            <a:fillRect/>
          </a:stretch>
        </p:blipFill>
        <p:spPr>
          <a:xfrm>
            <a:off x="4777136" y="2759075"/>
            <a:ext cx="3591816" cy="3430588"/>
          </a:xfrm>
        </p:spPr>
      </p:pic>
      <p:sp>
        <p:nvSpPr>
          <p:cNvPr id="7" name="Date Placeholder 6">
            <a:extLst>
              <a:ext uri="{FF2B5EF4-FFF2-40B4-BE49-F238E27FC236}">
                <a16:creationId xmlns:a16="http://schemas.microsoft.com/office/drawing/2014/main" id="{F6B34820-C34F-8F1A-3DB0-5B3EAEEF336C}"/>
              </a:ext>
            </a:extLst>
          </p:cNvPr>
          <p:cNvSpPr>
            <a:spLocks noGrp="1"/>
          </p:cNvSpPr>
          <p:nvPr>
            <p:ph type="dt" sz="half" idx="10"/>
          </p:nvPr>
        </p:nvSpPr>
        <p:spPr/>
        <p:txBody>
          <a:bodyPr/>
          <a:lstStyle/>
          <a:p>
            <a:fld id="{F6EBC941-C06C-B64D-8F0D-1E9B12B9C69A}" type="datetime1">
              <a:rPr lang="en-US" smtClean="0"/>
              <a:t>1/14/23</a:t>
            </a:fld>
            <a:endParaRPr lang="en-US"/>
          </a:p>
        </p:txBody>
      </p:sp>
      <p:sp>
        <p:nvSpPr>
          <p:cNvPr id="8" name="Footer Placeholder 7">
            <a:extLst>
              <a:ext uri="{FF2B5EF4-FFF2-40B4-BE49-F238E27FC236}">
                <a16:creationId xmlns:a16="http://schemas.microsoft.com/office/drawing/2014/main" id="{9D9F344A-6DC6-F76E-42D9-CD3BB66AC010}"/>
              </a:ext>
            </a:extLst>
          </p:cNvPr>
          <p:cNvSpPr>
            <a:spLocks noGrp="1"/>
          </p:cNvSpPr>
          <p:nvPr>
            <p:ph type="ftr" sz="quarter" idx="11"/>
          </p:nvPr>
        </p:nvSpPr>
        <p:spPr/>
        <p:txBody>
          <a:bodyPr/>
          <a:lstStyle/>
          <a:p>
            <a:r>
              <a:rPr lang="en-US"/>
              <a:t>Public Relations Tool Kit - How To</a:t>
            </a:r>
            <a:endParaRPr lang="en-US" dirty="0"/>
          </a:p>
        </p:txBody>
      </p:sp>
      <p:sp>
        <p:nvSpPr>
          <p:cNvPr id="9" name="Slide Number Placeholder 8">
            <a:extLst>
              <a:ext uri="{FF2B5EF4-FFF2-40B4-BE49-F238E27FC236}">
                <a16:creationId xmlns:a16="http://schemas.microsoft.com/office/drawing/2014/main" id="{BB58BB0B-FF5F-4F03-A381-3FB4AE2F4098}"/>
              </a:ext>
            </a:extLst>
          </p:cNvPr>
          <p:cNvSpPr>
            <a:spLocks noGrp="1"/>
          </p:cNvSpPr>
          <p:nvPr>
            <p:ph type="sldNum" sz="quarter" idx="12"/>
          </p:nvPr>
        </p:nvSpPr>
        <p:spPr/>
        <p:txBody>
          <a:bodyPr/>
          <a:lstStyle/>
          <a:p>
            <a:fld id="{48D05EAA-9491-8D4D-B63F-F34C7E66C610}" type="slidenum">
              <a:rPr lang="en-US" smtClean="0"/>
              <a:t>64</a:t>
            </a:fld>
            <a:endParaRPr lang="en-US"/>
          </a:p>
        </p:txBody>
      </p:sp>
      <p:pic>
        <p:nvPicPr>
          <p:cNvPr id="15" name="Content Placeholder 14" descr="Text, letter&#10;&#10;Description automatically generated">
            <a:extLst>
              <a:ext uri="{FF2B5EF4-FFF2-40B4-BE49-F238E27FC236}">
                <a16:creationId xmlns:a16="http://schemas.microsoft.com/office/drawing/2014/main" id="{3B8D8D91-6E2D-563A-BD97-F044C3009FBD}"/>
              </a:ext>
            </a:extLst>
          </p:cNvPr>
          <p:cNvPicPr>
            <a:picLocks noGrp="1" noChangeAspect="1"/>
          </p:cNvPicPr>
          <p:nvPr>
            <p:ph sz="half" idx="2"/>
          </p:nvPr>
        </p:nvPicPr>
        <p:blipFill>
          <a:blip r:embed="rId3"/>
          <a:stretch>
            <a:fillRect/>
          </a:stretch>
        </p:blipFill>
        <p:spPr>
          <a:xfrm>
            <a:off x="766385" y="2759075"/>
            <a:ext cx="3596443" cy="3430588"/>
          </a:xfrm>
        </p:spPr>
      </p:pic>
    </p:spTree>
    <p:extLst>
      <p:ext uri="{BB962C8B-B14F-4D97-AF65-F5344CB8AC3E}">
        <p14:creationId xmlns:p14="http://schemas.microsoft.com/office/powerpoint/2010/main" val="38393113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3C642-CD5E-1F27-957D-5B18D90892CA}"/>
              </a:ext>
            </a:extLst>
          </p:cNvPr>
          <p:cNvSpPr>
            <a:spLocks noGrp="1"/>
          </p:cNvSpPr>
          <p:nvPr>
            <p:ph type="title"/>
          </p:nvPr>
        </p:nvSpPr>
        <p:spPr>
          <a:xfrm>
            <a:off x="629841" y="1325564"/>
            <a:ext cx="7886700" cy="949550"/>
          </a:xfrm>
        </p:spPr>
        <p:txBody>
          <a:bodyPr>
            <a:normAutofit fontScale="90000"/>
          </a:bodyPr>
          <a:lstStyle/>
          <a:p>
            <a:r>
              <a:rPr lang="en-US" dirty="0"/>
              <a:t>More Examples of Free Tools Available From National</a:t>
            </a:r>
          </a:p>
        </p:txBody>
      </p:sp>
      <p:sp>
        <p:nvSpPr>
          <p:cNvPr id="7" name="Date Placeholder 6">
            <a:extLst>
              <a:ext uri="{FF2B5EF4-FFF2-40B4-BE49-F238E27FC236}">
                <a16:creationId xmlns:a16="http://schemas.microsoft.com/office/drawing/2014/main" id="{F6B34820-C34F-8F1A-3DB0-5B3EAEEF336C}"/>
              </a:ext>
            </a:extLst>
          </p:cNvPr>
          <p:cNvSpPr>
            <a:spLocks noGrp="1"/>
          </p:cNvSpPr>
          <p:nvPr>
            <p:ph type="dt" sz="half" idx="10"/>
          </p:nvPr>
        </p:nvSpPr>
        <p:spPr/>
        <p:txBody>
          <a:bodyPr/>
          <a:lstStyle/>
          <a:p>
            <a:fld id="{F6EBC941-C06C-B64D-8F0D-1E9B12B9C69A}" type="datetime1">
              <a:rPr lang="en-US" smtClean="0"/>
              <a:t>1/14/23</a:t>
            </a:fld>
            <a:endParaRPr lang="en-US"/>
          </a:p>
        </p:txBody>
      </p:sp>
      <p:sp>
        <p:nvSpPr>
          <p:cNvPr id="8" name="Footer Placeholder 7">
            <a:extLst>
              <a:ext uri="{FF2B5EF4-FFF2-40B4-BE49-F238E27FC236}">
                <a16:creationId xmlns:a16="http://schemas.microsoft.com/office/drawing/2014/main" id="{9D9F344A-6DC6-F76E-42D9-CD3BB66AC010}"/>
              </a:ext>
            </a:extLst>
          </p:cNvPr>
          <p:cNvSpPr>
            <a:spLocks noGrp="1"/>
          </p:cNvSpPr>
          <p:nvPr>
            <p:ph type="ftr" sz="quarter" idx="11"/>
          </p:nvPr>
        </p:nvSpPr>
        <p:spPr/>
        <p:txBody>
          <a:bodyPr/>
          <a:lstStyle/>
          <a:p>
            <a:r>
              <a:rPr lang="en-US"/>
              <a:t>Public Relations Tool Kit - How To</a:t>
            </a:r>
            <a:endParaRPr lang="en-US" dirty="0"/>
          </a:p>
        </p:txBody>
      </p:sp>
      <p:sp>
        <p:nvSpPr>
          <p:cNvPr id="9" name="Slide Number Placeholder 8">
            <a:extLst>
              <a:ext uri="{FF2B5EF4-FFF2-40B4-BE49-F238E27FC236}">
                <a16:creationId xmlns:a16="http://schemas.microsoft.com/office/drawing/2014/main" id="{BB58BB0B-FF5F-4F03-A381-3FB4AE2F4098}"/>
              </a:ext>
            </a:extLst>
          </p:cNvPr>
          <p:cNvSpPr>
            <a:spLocks noGrp="1"/>
          </p:cNvSpPr>
          <p:nvPr>
            <p:ph type="sldNum" sz="quarter" idx="12"/>
          </p:nvPr>
        </p:nvSpPr>
        <p:spPr/>
        <p:txBody>
          <a:bodyPr/>
          <a:lstStyle/>
          <a:p>
            <a:fld id="{48D05EAA-9491-8D4D-B63F-F34C7E66C610}" type="slidenum">
              <a:rPr lang="en-US" smtClean="0"/>
              <a:t>65</a:t>
            </a:fld>
            <a:endParaRPr lang="en-US"/>
          </a:p>
        </p:txBody>
      </p:sp>
      <p:sp>
        <p:nvSpPr>
          <p:cNvPr id="6" name="Content Placeholder 5">
            <a:extLst>
              <a:ext uri="{FF2B5EF4-FFF2-40B4-BE49-F238E27FC236}">
                <a16:creationId xmlns:a16="http://schemas.microsoft.com/office/drawing/2014/main" id="{40A24966-FC33-3437-3BEB-920608234CF9}"/>
              </a:ext>
            </a:extLst>
          </p:cNvPr>
          <p:cNvSpPr>
            <a:spLocks noGrp="1"/>
          </p:cNvSpPr>
          <p:nvPr>
            <p:ph sz="half" idx="2"/>
          </p:nvPr>
        </p:nvSpPr>
        <p:spPr>
          <a:xfrm>
            <a:off x="629842" y="2416629"/>
            <a:ext cx="7884316" cy="3773034"/>
          </a:xfrm>
        </p:spPr>
        <p:txBody>
          <a:bodyPr/>
          <a:lstStyle/>
          <a:p>
            <a:r>
              <a:rPr lang="en-US" dirty="0"/>
              <a:t>Example:</a:t>
            </a:r>
          </a:p>
          <a:p>
            <a:pPr lvl="1"/>
            <a:r>
              <a:rPr lang="en-US" dirty="0"/>
              <a:t>Op-Eds </a:t>
            </a:r>
          </a:p>
          <a:p>
            <a:pPr lvl="1"/>
            <a:r>
              <a:rPr lang="en-US" dirty="0"/>
              <a:t>Letters to the Editor</a:t>
            </a:r>
          </a:p>
          <a:p>
            <a:r>
              <a:rPr lang="en-US" dirty="0"/>
              <a:t>Best practices for:</a:t>
            </a:r>
          </a:p>
          <a:p>
            <a:pPr lvl="1"/>
            <a:r>
              <a:rPr lang="en-US" dirty="0"/>
              <a:t>Events Planning</a:t>
            </a:r>
          </a:p>
          <a:p>
            <a:pPr lvl="1"/>
            <a:r>
              <a:rPr lang="en-US" dirty="0"/>
              <a:t>Campaign Planning</a:t>
            </a:r>
          </a:p>
        </p:txBody>
      </p:sp>
    </p:spTree>
    <p:extLst>
      <p:ext uri="{BB962C8B-B14F-4D97-AF65-F5344CB8AC3E}">
        <p14:creationId xmlns:p14="http://schemas.microsoft.com/office/powerpoint/2010/main" val="31244583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B3E85-D65C-C486-7C1A-6F711B5A7EC5}"/>
              </a:ext>
            </a:extLst>
          </p:cNvPr>
          <p:cNvSpPr>
            <a:spLocks noGrp="1"/>
          </p:cNvSpPr>
          <p:nvPr>
            <p:ph type="title"/>
          </p:nvPr>
        </p:nvSpPr>
        <p:spPr/>
        <p:txBody>
          <a:bodyPr>
            <a:normAutofit/>
          </a:bodyPr>
          <a:lstStyle/>
          <a:p>
            <a:r>
              <a:rPr lang="en-US" dirty="0">
                <a:hlinkClick r:id="rId3"/>
              </a:rPr>
              <a:t>http://www.legiontown.org</a:t>
            </a:r>
            <a:endParaRPr lang="en-US" dirty="0"/>
          </a:p>
        </p:txBody>
      </p:sp>
      <p:sp>
        <p:nvSpPr>
          <p:cNvPr id="3" name="Content Placeholder 2">
            <a:extLst>
              <a:ext uri="{FF2B5EF4-FFF2-40B4-BE49-F238E27FC236}">
                <a16:creationId xmlns:a16="http://schemas.microsoft.com/office/drawing/2014/main" id="{9B09D253-272F-1BBB-409C-07F1551F516B}"/>
              </a:ext>
            </a:extLst>
          </p:cNvPr>
          <p:cNvSpPr>
            <a:spLocks noGrp="1"/>
          </p:cNvSpPr>
          <p:nvPr>
            <p:ph idx="1"/>
          </p:nvPr>
        </p:nvSpPr>
        <p:spPr/>
        <p:txBody>
          <a:bodyPr>
            <a:normAutofit/>
          </a:bodyPr>
          <a:lstStyle/>
          <a:p>
            <a:r>
              <a:rPr lang="en-US" dirty="0"/>
              <a:t>All Posts can share stories about their events and successes on the </a:t>
            </a:r>
            <a:r>
              <a:rPr lang="en-US" dirty="0" err="1"/>
              <a:t>Legiontown</a:t>
            </a:r>
            <a:r>
              <a:rPr lang="en-US" dirty="0"/>
              <a:t> website which contains inspirational stories submitted from individual legionnaires on a variety of topics.  </a:t>
            </a:r>
          </a:p>
          <a:p>
            <a:r>
              <a:rPr lang="en-US" dirty="0"/>
              <a:t>It is a good place to get stories for your social media sites.</a:t>
            </a:r>
          </a:p>
          <a:p>
            <a:r>
              <a:rPr lang="en-US" b="1" u="sng" dirty="0"/>
              <a:t>It is also a great place for your Posts planning committee to get ideas about proven successful events.</a:t>
            </a:r>
          </a:p>
          <a:p>
            <a:pPr marL="0" indent="0">
              <a:buNone/>
            </a:pPr>
            <a:endParaRPr lang="en-US" dirty="0"/>
          </a:p>
        </p:txBody>
      </p:sp>
      <p:sp>
        <p:nvSpPr>
          <p:cNvPr id="4" name="Date Placeholder 3">
            <a:extLst>
              <a:ext uri="{FF2B5EF4-FFF2-40B4-BE49-F238E27FC236}">
                <a16:creationId xmlns:a16="http://schemas.microsoft.com/office/drawing/2014/main" id="{65B1B201-FBDD-2E6A-F403-35E882DE1FE4}"/>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A3A48657-CBD6-126D-695F-CD024FD52132}"/>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67040BDC-519A-BE27-D83E-EC84B296DEE6}"/>
              </a:ext>
            </a:extLst>
          </p:cNvPr>
          <p:cNvSpPr>
            <a:spLocks noGrp="1"/>
          </p:cNvSpPr>
          <p:nvPr>
            <p:ph type="sldNum" sz="quarter" idx="12"/>
          </p:nvPr>
        </p:nvSpPr>
        <p:spPr/>
        <p:txBody>
          <a:bodyPr/>
          <a:lstStyle/>
          <a:p>
            <a:fld id="{48D05EAA-9491-8D4D-B63F-F34C7E66C610}" type="slidenum">
              <a:rPr lang="en-US" smtClean="0"/>
              <a:t>66</a:t>
            </a:fld>
            <a:endParaRPr lang="en-US" dirty="0"/>
          </a:p>
        </p:txBody>
      </p:sp>
    </p:spTree>
    <p:extLst>
      <p:ext uri="{BB962C8B-B14F-4D97-AF65-F5344CB8AC3E}">
        <p14:creationId xmlns:p14="http://schemas.microsoft.com/office/powerpoint/2010/main" val="38192510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89D35-1461-812E-C4B2-5F4D3E48AEC5}"/>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0134C6E9-505C-C219-EFA1-88B22AB4D5BB}"/>
              </a:ext>
            </a:extLst>
          </p:cNvPr>
          <p:cNvSpPr>
            <a:spLocks noGrp="1"/>
          </p:cNvSpPr>
          <p:nvPr>
            <p:ph idx="1"/>
          </p:nvPr>
        </p:nvSpPr>
        <p:spPr/>
        <p:txBody>
          <a:bodyPr/>
          <a:lstStyle/>
          <a:p>
            <a:r>
              <a:rPr lang="en-US" dirty="0"/>
              <a:t>Do you have suggestions about what you would like to see in the Dept. of Wisconsin's PR Toolkit?</a:t>
            </a:r>
          </a:p>
          <a:p>
            <a:r>
              <a:rPr lang="en-US" dirty="0"/>
              <a:t>Questions</a:t>
            </a:r>
          </a:p>
        </p:txBody>
      </p:sp>
      <p:sp>
        <p:nvSpPr>
          <p:cNvPr id="4" name="Date Placeholder 3">
            <a:extLst>
              <a:ext uri="{FF2B5EF4-FFF2-40B4-BE49-F238E27FC236}">
                <a16:creationId xmlns:a16="http://schemas.microsoft.com/office/drawing/2014/main" id="{7E97D602-09DB-8F13-35A5-2940264F15D7}"/>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D27DDC61-463A-0D48-47BC-7A4A2A527229}"/>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BF74D46F-16B8-D7E3-B284-8949C81974AA}"/>
              </a:ext>
            </a:extLst>
          </p:cNvPr>
          <p:cNvSpPr>
            <a:spLocks noGrp="1"/>
          </p:cNvSpPr>
          <p:nvPr>
            <p:ph type="sldNum" sz="quarter" idx="12"/>
          </p:nvPr>
        </p:nvSpPr>
        <p:spPr/>
        <p:txBody>
          <a:bodyPr/>
          <a:lstStyle/>
          <a:p>
            <a:fld id="{48D05EAA-9491-8D4D-B63F-F34C7E66C610}" type="slidenum">
              <a:rPr lang="en-US" smtClean="0"/>
              <a:t>67</a:t>
            </a:fld>
            <a:endParaRPr lang="en-US" dirty="0"/>
          </a:p>
        </p:txBody>
      </p:sp>
    </p:spTree>
    <p:extLst>
      <p:ext uri="{BB962C8B-B14F-4D97-AF65-F5344CB8AC3E}">
        <p14:creationId xmlns:p14="http://schemas.microsoft.com/office/powerpoint/2010/main" val="12980305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0FFB-D0D3-48BA-7BEB-89AFA3A899EB}"/>
              </a:ext>
            </a:extLst>
          </p:cNvPr>
          <p:cNvSpPr>
            <a:spLocks noGrp="1"/>
          </p:cNvSpPr>
          <p:nvPr>
            <p:ph type="ctrTitle"/>
          </p:nvPr>
        </p:nvSpPr>
        <p:spPr/>
        <p:txBody>
          <a:bodyPr anchor="ctr"/>
          <a:lstStyle/>
          <a:p>
            <a:r>
              <a:rPr lang="en-US" dirty="0"/>
              <a:t>Extra Credit</a:t>
            </a:r>
          </a:p>
        </p:txBody>
      </p:sp>
      <p:sp>
        <p:nvSpPr>
          <p:cNvPr id="3" name="Subtitle 2">
            <a:extLst>
              <a:ext uri="{FF2B5EF4-FFF2-40B4-BE49-F238E27FC236}">
                <a16:creationId xmlns:a16="http://schemas.microsoft.com/office/drawing/2014/main" id="{CA21FD7B-0F8D-5925-7E1E-5B03ED76D7BC}"/>
              </a:ext>
            </a:extLst>
          </p:cNvPr>
          <p:cNvSpPr>
            <a:spLocks noGrp="1"/>
          </p:cNvSpPr>
          <p:nvPr>
            <p:ph type="subTitle" idx="1"/>
          </p:nvPr>
        </p:nvSpPr>
        <p:spPr/>
        <p:txBody>
          <a:bodyPr/>
          <a:lstStyle/>
          <a:p>
            <a:endParaRPr lang="en-US"/>
          </a:p>
        </p:txBody>
      </p:sp>
      <p:sp>
        <p:nvSpPr>
          <p:cNvPr id="4" name="Date Placeholder 3">
            <a:extLst>
              <a:ext uri="{FF2B5EF4-FFF2-40B4-BE49-F238E27FC236}">
                <a16:creationId xmlns:a16="http://schemas.microsoft.com/office/drawing/2014/main" id="{5426B785-5A7F-4DD7-3578-BA0DFA39A999}"/>
              </a:ext>
            </a:extLst>
          </p:cNvPr>
          <p:cNvSpPr>
            <a:spLocks noGrp="1"/>
          </p:cNvSpPr>
          <p:nvPr>
            <p:ph type="dt" sz="half" idx="10"/>
          </p:nvPr>
        </p:nvSpPr>
        <p:spPr/>
        <p:txBody>
          <a:bodyPr/>
          <a:lstStyle/>
          <a:p>
            <a:fld id="{ACFCAF51-A4DF-8746-99A7-7B28364CB8EA}" type="datetime1">
              <a:rPr lang="en-US" smtClean="0"/>
              <a:t>1/14/23</a:t>
            </a:fld>
            <a:endParaRPr lang="en-US"/>
          </a:p>
        </p:txBody>
      </p:sp>
      <p:sp>
        <p:nvSpPr>
          <p:cNvPr id="5" name="Footer Placeholder 4">
            <a:extLst>
              <a:ext uri="{FF2B5EF4-FFF2-40B4-BE49-F238E27FC236}">
                <a16:creationId xmlns:a16="http://schemas.microsoft.com/office/drawing/2014/main" id="{842C86E2-956C-AD1E-BBD9-BF74745460B9}"/>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28A76D2D-8BC1-BC4E-C37D-70B2E6ED3599}"/>
              </a:ext>
            </a:extLst>
          </p:cNvPr>
          <p:cNvSpPr>
            <a:spLocks noGrp="1"/>
          </p:cNvSpPr>
          <p:nvPr>
            <p:ph type="sldNum" sz="quarter" idx="12"/>
          </p:nvPr>
        </p:nvSpPr>
        <p:spPr/>
        <p:txBody>
          <a:bodyPr/>
          <a:lstStyle/>
          <a:p>
            <a:fld id="{48D05EAA-9491-8D4D-B63F-F34C7E66C610}" type="slidenum">
              <a:rPr lang="en-US" smtClean="0"/>
              <a:t>68</a:t>
            </a:fld>
            <a:endParaRPr lang="en-US"/>
          </a:p>
        </p:txBody>
      </p:sp>
    </p:spTree>
    <p:extLst>
      <p:ext uri="{BB962C8B-B14F-4D97-AF65-F5344CB8AC3E}">
        <p14:creationId xmlns:p14="http://schemas.microsoft.com/office/powerpoint/2010/main" val="2970310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014CB-F2D4-EA7B-D332-4B943E850BC1}"/>
              </a:ext>
            </a:extLst>
          </p:cNvPr>
          <p:cNvSpPr>
            <a:spLocks noGrp="1"/>
          </p:cNvSpPr>
          <p:nvPr>
            <p:ph type="title"/>
          </p:nvPr>
        </p:nvSpPr>
        <p:spPr/>
        <p:txBody>
          <a:bodyPr/>
          <a:lstStyle/>
          <a:p>
            <a:r>
              <a:rPr lang="en-US" dirty="0"/>
              <a:t>Chat GPT / Open AI</a:t>
            </a:r>
          </a:p>
        </p:txBody>
      </p:sp>
      <p:sp>
        <p:nvSpPr>
          <p:cNvPr id="3" name="Content Placeholder 2">
            <a:extLst>
              <a:ext uri="{FF2B5EF4-FFF2-40B4-BE49-F238E27FC236}">
                <a16:creationId xmlns:a16="http://schemas.microsoft.com/office/drawing/2014/main" id="{93111952-1CA9-FC04-8AA0-F3A5C932DF63}"/>
              </a:ext>
            </a:extLst>
          </p:cNvPr>
          <p:cNvSpPr>
            <a:spLocks noGrp="1"/>
          </p:cNvSpPr>
          <p:nvPr>
            <p:ph idx="1"/>
          </p:nvPr>
        </p:nvSpPr>
        <p:spPr/>
        <p:txBody>
          <a:bodyPr>
            <a:normAutofit lnSpcReduction="10000"/>
          </a:bodyPr>
          <a:lstStyle/>
          <a:p>
            <a:r>
              <a:rPr lang="en-US" b="0" i="0" u="none" strike="noStrike" dirty="0">
                <a:solidFill>
                  <a:srgbClr val="374151"/>
                </a:solidFill>
                <a:effectLst/>
              </a:rPr>
              <a:t>A computer program that uses artificial intelligence to have conversations with people.</a:t>
            </a:r>
          </a:p>
          <a:p>
            <a:r>
              <a:rPr lang="en-US" b="0" i="0" u="none" strike="noStrike" dirty="0">
                <a:solidFill>
                  <a:srgbClr val="374151"/>
                </a:solidFill>
                <a:effectLst/>
              </a:rPr>
              <a:t>The benefits of using </a:t>
            </a:r>
            <a:r>
              <a:rPr lang="en-US" b="0" i="0" u="none" strike="noStrike" dirty="0" err="1">
                <a:solidFill>
                  <a:srgbClr val="374151"/>
                </a:solidFill>
                <a:effectLst/>
              </a:rPr>
              <a:t>ChatGPT</a:t>
            </a:r>
            <a:r>
              <a:rPr lang="en-US" dirty="0">
                <a:solidFill>
                  <a:srgbClr val="374151"/>
                </a:solidFill>
              </a:rPr>
              <a:t> are many, </a:t>
            </a:r>
            <a:r>
              <a:rPr lang="en-US" b="0" i="0" u="none" strike="noStrike" dirty="0">
                <a:solidFill>
                  <a:srgbClr val="374151"/>
                </a:solidFill>
                <a:effectLst/>
              </a:rPr>
              <a:t>such as the ability to ask questions, get information, and have conversations with a computer program that is available 24/7.</a:t>
            </a:r>
          </a:p>
          <a:p>
            <a:r>
              <a:rPr lang="en-US" dirty="0">
                <a:solidFill>
                  <a:srgbClr val="374151"/>
                </a:solidFill>
              </a:rPr>
              <a:t>As an example, I asked this…   </a:t>
            </a:r>
          </a:p>
          <a:p>
            <a:r>
              <a:rPr lang="en-US" b="0" i="0" u="none" strike="noStrike" dirty="0">
                <a:solidFill>
                  <a:srgbClr val="343541"/>
                </a:solidFill>
                <a:effectLst/>
              </a:rPr>
              <a:t>Why are groups like the American Legion having trouble retaining members?</a:t>
            </a:r>
            <a:r>
              <a:rPr lang="en-US" dirty="0">
                <a:solidFill>
                  <a:srgbClr val="374151"/>
                </a:solidFill>
              </a:rPr>
              <a:t> </a:t>
            </a:r>
            <a:endParaRPr lang="en-US" dirty="0"/>
          </a:p>
        </p:txBody>
      </p:sp>
      <p:sp>
        <p:nvSpPr>
          <p:cNvPr id="4" name="Date Placeholder 3">
            <a:extLst>
              <a:ext uri="{FF2B5EF4-FFF2-40B4-BE49-F238E27FC236}">
                <a16:creationId xmlns:a16="http://schemas.microsoft.com/office/drawing/2014/main" id="{44DA3AF7-6AA1-4F86-B65E-347B2359B7E6}"/>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7F209753-A30E-C3F7-494F-73CBFECD8EBD}"/>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0FFAA9E7-12D4-C752-05E3-ACFCB1CCA4B0}"/>
              </a:ext>
            </a:extLst>
          </p:cNvPr>
          <p:cNvSpPr>
            <a:spLocks noGrp="1"/>
          </p:cNvSpPr>
          <p:nvPr>
            <p:ph type="sldNum" sz="quarter" idx="12"/>
          </p:nvPr>
        </p:nvSpPr>
        <p:spPr/>
        <p:txBody>
          <a:bodyPr/>
          <a:lstStyle/>
          <a:p>
            <a:fld id="{48D05EAA-9491-8D4D-B63F-F34C7E66C610}" type="slidenum">
              <a:rPr lang="en-US" smtClean="0"/>
              <a:t>69</a:t>
            </a:fld>
            <a:endParaRPr lang="en-US" dirty="0"/>
          </a:p>
        </p:txBody>
      </p:sp>
      <p:pic>
        <p:nvPicPr>
          <p:cNvPr id="7" name="Picture 6">
            <a:extLst>
              <a:ext uri="{FF2B5EF4-FFF2-40B4-BE49-F238E27FC236}">
                <a16:creationId xmlns:a16="http://schemas.microsoft.com/office/drawing/2014/main" id="{C7EB395C-CCFA-AF72-556B-AABF4FB262A1}"/>
              </a:ext>
            </a:extLst>
          </p:cNvPr>
          <p:cNvPicPr>
            <a:picLocks noChangeAspect="1"/>
          </p:cNvPicPr>
          <p:nvPr/>
        </p:nvPicPr>
        <p:blipFill>
          <a:blip r:embed="rId3"/>
          <a:stretch>
            <a:fillRect/>
          </a:stretch>
        </p:blipFill>
        <p:spPr>
          <a:xfrm>
            <a:off x="158750" y="5009922"/>
            <a:ext cx="469900" cy="469900"/>
          </a:xfrm>
          <a:prstGeom prst="rect">
            <a:avLst/>
          </a:prstGeom>
        </p:spPr>
      </p:pic>
    </p:spTree>
    <p:extLst>
      <p:ext uri="{BB962C8B-B14F-4D97-AF65-F5344CB8AC3E}">
        <p14:creationId xmlns:p14="http://schemas.microsoft.com/office/powerpoint/2010/main" val="437642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11CBAD-304B-CA4F-A26E-FE642CADE5BC}"/>
              </a:ext>
            </a:extLst>
          </p:cNvPr>
          <p:cNvSpPr>
            <a:spLocks noGrp="1"/>
          </p:cNvSpPr>
          <p:nvPr>
            <p:ph type="title"/>
          </p:nvPr>
        </p:nvSpPr>
        <p:spPr>
          <a:xfrm>
            <a:off x="685800" y="1152421"/>
            <a:ext cx="7886700" cy="930442"/>
          </a:xfrm>
        </p:spPr>
        <p:txBody>
          <a:bodyPr>
            <a:normAutofit/>
          </a:bodyPr>
          <a:lstStyle/>
          <a:p>
            <a:pPr algn="ctr"/>
            <a:r>
              <a:rPr lang="en-US" sz="4000" dirty="0"/>
              <a:t>Preamble to the Constitution</a:t>
            </a:r>
            <a:endParaRPr lang="en-US" dirty="0"/>
          </a:p>
        </p:txBody>
      </p:sp>
      <p:sp>
        <p:nvSpPr>
          <p:cNvPr id="5" name="Content Placeholder 4">
            <a:extLst>
              <a:ext uri="{FF2B5EF4-FFF2-40B4-BE49-F238E27FC236}">
                <a16:creationId xmlns:a16="http://schemas.microsoft.com/office/drawing/2014/main" id="{98F0A088-199F-C644-A01B-E77C99F8E7B0}"/>
              </a:ext>
            </a:extLst>
          </p:cNvPr>
          <p:cNvSpPr>
            <a:spLocks noGrp="1"/>
          </p:cNvSpPr>
          <p:nvPr>
            <p:ph sz="half" idx="1"/>
          </p:nvPr>
        </p:nvSpPr>
        <p:spPr>
          <a:xfrm>
            <a:off x="628650" y="3272588"/>
            <a:ext cx="3886200" cy="3091636"/>
          </a:xfrm>
        </p:spPr>
        <p:txBody>
          <a:bodyPr>
            <a:normAutofit fontScale="55000" lnSpcReduction="20000"/>
          </a:bodyPr>
          <a:lstStyle/>
          <a:p>
            <a:pPr>
              <a:lnSpc>
                <a:spcPct val="120000"/>
              </a:lnSpc>
            </a:pPr>
            <a:r>
              <a:rPr lang="en-US" dirty="0"/>
              <a:t>To uphold and defend the Constitution of the United States of America;</a:t>
            </a:r>
          </a:p>
          <a:p>
            <a:pPr>
              <a:lnSpc>
                <a:spcPct val="120000"/>
              </a:lnSpc>
            </a:pPr>
            <a:r>
              <a:rPr lang="en-US" dirty="0"/>
              <a:t>To maintain law and order;</a:t>
            </a:r>
          </a:p>
          <a:p>
            <a:pPr>
              <a:lnSpc>
                <a:spcPct val="120000"/>
              </a:lnSpc>
            </a:pPr>
            <a:r>
              <a:rPr lang="en-US" dirty="0"/>
              <a:t>To foster and perpetuate a one hundred percent Americanism;</a:t>
            </a:r>
          </a:p>
          <a:p>
            <a:pPr>
              <a:lnSpc>
                <a:spcPct val="120000"/>
              </a:lnSpc>
            </a:pPr>
            <a:r>
              <a:rPr lang="en-US" dirty="0"/>
              <a:t>To preserve the memories and incidents of our associations in all wars;</a:t>
            </a:r>
          </a:p>
          <a:p>
            <a:pPr>
              <a:lnSpc>
                <a:spcPct val="120000"/>
              </a:lnSpc>
            </a:pPr>
            <a:r>
              <a:rPr lang="en-US" dirty="0"/>
              <a:t>To inculcate a sense of individual obligation to the community, state and nation;</a:t>
            </a:r>
          </a:p>
        </p:txBody>
      </p:sp>
      <p:sp>
        <p:nvSpPr>
          <p:cNvPr id="6" name="Content Placeholder 5">
            <a:extLst>
              <a:ext uri="{FF2B5EF4-FFF2-40B4-BE49-F238E27FC236}">
                <a16:creationId xmlns:a16="http://schemas.microsoft.com/office/drawing/2014/main" id="{D4102D17-6194-884C-8BAA-1801E97FDE5E}"/>
              </a:ext>
            </a:extLst>
          </p:cNvPr>
          <p:cNvSpPr>
            <a:spLocks noGrp="1"/>
          </p:cNvSpPr>
          <p:nvPr>
            <p:ph sz="half" idx="2"/>
          </p:nvPr>
        </p:nvSpPr>
        <p:spPr>
          <a:xfrm>
            <a:off x="4629150" y="3272588"/>
            <a:ext cx="4094226" cy="3091635"/>
          </a:xfrm>
        </p:spPr>
        <p:txBody>
          <a:bodyPr>
            <a:normAutofit fontScale="55000" lnSpcReduction="20000"/>
          </a:bodyPr>
          <a:lstStyle/>
          <a:p>
            <a:pPr>
              <a:lnSpc>
                <a:spcPct val="120000"/>
              </a:lnSpc>
            </a:pPr>
            <a:r>
              <a:rPr lang="en-US" dirty="0"/>
              <a:t>To combat the autocracy of both the classes and the masses;</a:t>
            </a:r>
          </a:p>
          <a:p>
            <a:pPr>
              <a:lnSpc>
                <a:spcPct val="120000"/>
              </a:lnSpc>
            </a:pPr>
            <a:r>
              <a:rPr lang="en-US" dirty="0"/>
              <a:t>To make right the master of might;</a:t>
            </a:r>
          </a:p>
          <a:p>
            <a:pPr>
              <a:lnSpc>
                <a:spcPct val="120000"/>
              </a:lnSpc>
            </a:pPr>
            <a:r>
              <a:rPr lang="en-US" dirty="0"/>
              <a:t>To promote peace and goodwill on earth;</a:t>
            </a:r>
          </a:p>
          <a:p>
            <a:pPr>
              <a:lnSpc>
                <a:spcPct val="120000"/>
              </a:lnSpc>
            </a:pPr>
            <a:r>
              <a:rPr lang="en-US" dirty="0"/>
              <a:t>To safeguard and transmit to posterity the principles of justice, freedom and democracy;</a:t>
            </a:r>
          </a:p>
          <a:p>
            <a:pPr>
              <a:lnSpc>
                <a:spcPct val="120000"/>
              </a:lnSpc>
            </a:pPr>
            <a:r>
              <a:rPr lang="en-US" dirty="0"/>
              <a:t>To consecrate and sanctify our comradeship by our devotion to mutual helpfulness.</a:t>
            </a:r>
          </a:p>
        </p:txBody>
      </p:sp>
      <p:sp>
        <p:nvSpPr>
          <p:cNvPr id="12" name="Title 3">
            <a:extLst>
              <a:ext uri="{FF2B5EF4-FFF2-40B4-BE49-F238E27FC236}">
                <a16:creationId xmlns:a16="http://schemas.microsoft.com/office/drawing/2014/main" id="{E73AE8A3-C0FE-174E-8409-2BC13AE2E74F}"/>
              </a:ext>
            </a:extLst>
          </p:cNvPr>
          <p:cNvSpPr txBox="1">
            <a:spLocks/>
          </p:cNvSpPr>
          <p:nvPr/>
        </p:nvSpPr>
        <p:spPr>
          <a:xfrm>
            <a:off x="571500" y="2085474"/>
            <a:ext cx="7886700" cy="93044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For God and Country, we associate ourselves together for the following purposes:</a:t>
            </a:r>
          </a:p>
        </p:txBody>
      </p:sp>
      <p:sp>
        <p:nvSpPr>
          <p:cNvPr id="2" name="Date Placeholder 1">
            <a:extLst>
              <a:ext uri="{FF2B5EF4-FFF2-40B4-BE49-F238E27FC236}">
                <a16:creationId xmlns:a16="http://schemas.microsoft.com/office/drawing/2014/main" id="{58FFC850-3AFC-E643-A550-4B6B061C5D36}"/>
              </a:ext>
            </a:extLst>
          </p:cNvPr>
          <p:cNvSpPr>
            <a:spLocks noGrp="1"/>
          </p:cNvSpPr>
          <p:nvPr>
            <p:ph type="dt" sz="half" idx="10"/>
          </p:nvPr>
        </p:nvSpPr>
        <p:spPr/>
        <p:txBody>
          <a:bodyPr/>
          <a:lstStyle/>
          <a:p>
            <a:fld id="{4B35335A-9350-A14F-B1BC-F2CB4616FB12}" type="datetime1">
              <a:rPr lang="en-US" smtClean="0"/>
              <a:t>1/14/23</a:t>
            </a:fld>
            <a:endParaRPr lang="en-US"/>
          </a:p>
        </p:txBody>
      </p:sp>
      <p:sp>
        <p:nvSpPr>
          <p:cNvPr id="3" name="Footer Placeholder 2">
            <a:extLst>
              <a:ext uri="{FF2B5EF4-FFF2-40B4-BE49-F238E27FC236}">
                <a16:creationId xmlns:a16="http://schemas.microsoft.com/office/drawing/2014/main" id="{A298E147-DC71-2A4F-95B1-699E5D2C39BB}"/>
              </a:ext>
            </a:extLst>
          </p:cNvPr>
          <p:cNvSpPr>
            <a:spLocks noGrp="1"/>
          </p:cNvSpPr>
          <p:nvPr>
            <p:ph type="ftr" sz="quarter" idx="11"/>
          </p:nvPr>
        </p:nvSpPr>
        <p:spPr/>
        <p:txBody>
          <a:bodyPr/>
          <a:lstStyle/>
          <a:p>
            <a:r>
              <a:rPr lang="en-US" dirty="0"/>
              <a:t>Public Relations Tool Kit - How To</a:t>
            </a:r>
          </a:p>
        </p:txBody>
      </p:sp>
      <p:sp>
        <p:nvSpPr>
          <p:cNvPr id="7" name="Slide Number Placeholder 6">
            <a:extLst>
              <a:ext uri="{FF2B5EF4-FFF2-40B4-BE49-F238E27FC236}">
                <a16:creationId xmlns:a16="http://schemas.microsoft.com/office/drawing/2014/main" id="{3FD17770-35D5-9546-9D3F-ACEDF92A2894}"/>
              </a:ext>
            </a:extLst>
          </p:cNvPr>
          <p:cNvSpPr>
            <a:spLocks noGrp="1"/>
          </p:cNvSpPr>
          <p:nvPr>
            <p:ph type="sldNum" sz="quarter" idx="12"/>
          </p:nvPr>
        </p:nvSpPr>
        <p:spPr/>
        <p:txBody>
          <a:bodyPr/>
          <a:lstStyle/>
          <a:p>
            <a:fld id="{48D05EAA-9491-8D4D-B63F-F34C7E66C610}" type="slidenum">
              <a:rPr lang="en-US" smtClean="0"/>
              <a:t>7</a:t>
            </a:fld>
            <a:endParaRPr lang="en-US"/>
          </a:p>
        </p:txBody>
      </p:sp>
    </p:spTree>
    <p:extLst>
      <p:ext uri="{BB962C8B-B14F-4D97-AF65-F5344CB8AC3E}">
        <p14:creationId xmlns:p14="http://schemas.microsoft.com/office/powerpoint/2010/main" val="29848617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E96859-AF71-ADE1-ECFC-D0DCEFA0AAD4}"/>
              </a:ext>
            </a:extLst>
          </p:cNvPr>
          <p:cNvSpPr>
            <a:spLocks noGrp="1"/>
          </p:cNvSpPr>
          <p:nvPr>
            <p:ph idx="1"/>
          </p:nvPr>
        </p:nvSpPr>
        <p:spPr>
          <a:xfrm>
            <a:off x="628650" y="2177143"/>
            <a:ext cx="7886700" cy="3886200"/>
          </a:xfrm>
        </p:spPr>
        <p:txBody>
          <a:bodyPr>
            <a:normAutofit/>
          </a:bodyPr>
          <a:lstStyle/>
          <a:p>
            <a:pPr marL="0" indent="0" algn="l">
              <a:buNone/>
            </a:pPr>
            <a:r>
              <a:rPr lang="en-US" sz="2400" b="0" i="0" u="none" strike="noStrike" dirty="0">
                <a:solidFill>
                  <a:srgbClr val="374151"/>
                </a:solidFill>
                <a:effectLst/>
              </a:rPr>
              <a:t>There are likely many factors that contribute to declining membership in organizations like the American Legion. Some possible reasons include:</a:t>
            </a:r>
          </a:p>
          <a:p>
            <a:pPr algn="l">
              <a:buFont typeface="+mj-lt"/>
              <a:buAutoNum type="arabicPeriod"/>
            </a:pPr>
            <a:r>
              <a:rPr lang="en-US" sz="2400" b="0" i="0" u="none" strike="noStrike" dirty="0">
                <a:solidFill>
                  <a:srgbClr val="374151"/>
                </a:solidFill>
                <a:effectLst/>
              </a:rPr>
              <a:t> Demographic changes: </a:t>
            </a:r>
          </a:p>
          <a:p>
            <a:pPr lvl="1"/>
            <a:r>
              <a:rPr lang="en-US" sz="2000" b="0" i="0" u="none" strike="noStrike" dirty="0">
                <a:solidFill>
                  <a:srgbClr val="374151"/>
                </a:solidFill>
                <a:effectLst/>
              </a:rPr>
              <a:t>As the number of veterans from World War II, the Korean War, and the Vietnam War decreases, it becomes more difficult for organizations like the American Legion to attract new members.</a:t>
            </a:r>
          </a:p>
          <a:p>
            <a:pPr algn="l">
              <a:buFont typeface="+mj-lt"/>
              <a:buAutoNum type="arabicPeriod"/>
            </a:pPr>
            <a:r>
              <a:rPr lang="en-US" sz="2400" b="0" i="0" u="none" strike="noStrike" dirty="0">
                <a:solidFill>
                  <a:srgbClr val="374151"/>
                </a:solidFill>
                <a:effectLst/>
              </a:rPr>
              <a:t> Competition from other organizations: </a:t>
            </a:r>
          </a:p>
          <a:p>
            <a:pPr lvl="1"/>
            <a:r>
              <a:rPr lang="en-US" sz="2000" b="0" i="0" u="none" strike="noStrike" dirty="0">
                <a:solidFill>
                  <a:srgbClr val="374151"/>
                </a:solidFill>
                <a:effectLst/>
              </a:rPr>
              <a:t>There are many organizations that serve veterans, and it can be challenging for any one group to stand out and attract new members.</a:t>
            </a:r>
          </a:p>
        </p:txBody>
      </p:sp>
      <p:sp>
        <p:nvSpPr>
          <p:cNvPr id="4" name="Date Placeholder 3">
            <a:extLst>
              <a:ext uri="{FF2B5EF4-FFF2-40B4-BE49-F238E27FC236}">
                <a16:creationId xmlns:a16="http://schemas.microsoft.com/office/drawing/2014/main" id="{BC53BC81-0278-0B56-943A-047004BAA246}"/>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607F9C83-D2CD-E917-D318-4DF4DD05F169}"/>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B99678C5-1C66-8AD6-DD96-E716CCED0E6F}"/>
              </a:ext>
            </a:extLst>
          </p:cNvPr>
          <p:cNvSpPr>
            <a:spLocks noGrp="1"/>
          </p:cNvSpPr>
          <p:nvPr>
            <p:ph type="sldNum" sz="quarter" idx="12"/>
          </p:nvPr>
        </p:nvSpPr>
        <p:spPr/>
        <p:txBody>
          <a:bodyPr/>
          <a:lstStyle/>
          <a:p>
            <a:fld id="{48D05EAA-9491-8D4D-B63F-F34C7E66C610}" type="slidenum">
              <a:rPr lang="en-US" smtClean="0"/>
              <a:t>70</a:t>
            </a:fld>
            <a:endParaRPr lang="en-US" dirty="0"/>
          </a:p>
        </p:txBody>
      </p:sp>
      <p:sp>
        <p:nvSpPr>
          <p:cNvPr id="9" name="Title 1">
            <a:extLst>
              <a:ext uri="{FF2B5EF4-FFF2-40B4-BE49-F238E27FC236}">
                <a16:creationId xmlns:a16="http://schemas.microsoft.com/office/drawing/2014/main" id="{126369CE-B3F7-52AD-714C-354A23E5D4BD}"/>
              </a:ext>
            </a:extLst>
          </p:cNvPr>
          <p:cNvSpPr>
            <a:spLocks noGrp="1"/>
          </p:cNvSpPr>
          <p:nvPr>
            <p:ph type="title"/>
          </p:nvPr>
        </p:nvSpPr>
        <p:spPr>
          <a:xfrm>
            <a:off x="628650" y="1413325"/>
            <a:ext cx="7886700" cy="763818"/>
          </a:xfrm>
        </p:spPr>
        <p:txBody>
          <a:bodyPr/>
          <a:lstStyle/>
          <a:p>
            <a:r>
              <a:rPr lang="en-US" dirty="0"/>
              <a:t>Chat GPT/</a:t>
            </a:r>
            <a:r>
              <a:rPr lang="en-US" dirty="0" err="1"/>
              <a:t>OpenAI</a:t>
            </a:r>
            <a:r>
              <a:rPr lang="en-US" dirty="0"/>
              <a:t> Example 1</a:t>
            </a:r>
          </a:p>
        </p:txBody>
      </p:sp>
      <p:pic>
        <p:nvPicPr>
          <p:cNvPr id="11" name="Picture 10">
            <a:extLst>
              <a:ext uri="{FF2B5EF4-FFF2-40B4-BE49-F238E27FC236}">
                <a16:creationId xmlns:a16="http://schemas.microsoft.com/office/drawing/2014/main" id="{E6BC915B-FFDD-FFF5-1048-21BA5B571B2B}"/>
              </a:ext>
            </a:extLst>
          </p:cNvPr>
          <p:cNvPicPr>
            <a:picLocks noChangeAspect="1"/>
          </p:cNvPicPr>
          <p:nvPr/>
        </p:nvPicPr>
        <p:blipFill>
          <a:blip r:embed="rId2"/>
          <a:stretch>
            <a:fillRect/>
          </a:stretch>
        </p:blipFill>
        <p:spPr>
          <a:xfrm>
            <a:off x="222250" y="2180315"/>
            <a:ext cx="469900" cy="469900"/>
          </a:xfrm>
          <a:prstGeom prst="rect">
            <a:avLst/>
          </a:prstGeom>
        </p:spPr>
      </p:pic>
    </p:spTree>
    <p:extLst>
      <p:ext uri="{BB962C8B-B14F-4D97-AF65-F5344CB8AC3E}">
        <p14:creationId xmlns:p14="http://schemas.microsoft.com/office/powerpoint/2010/main" val="8907476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E96859-AF71-ADE1-ECFC-D0DCEFA0AAD4}"/>
              </a:ext>
            </a:extLst>
          </p:cNvPr>
          <p:cNvSpPr>
            <a:spLocks noGrp="1"/>
          </p:cNvSpPr>
          <p:nvPr>
            <p:ph idx="1"/>
          </p:nvPr>
        </p:nvSpPr>
        <p:spPr>
          <a:xfrm>
            <a:off x="628650" y="2109111"/>
            <a:ext cx="7886700" cy="3747403"/>
          </a:xfrm>
        </p:spPr>
        <p:txBody>
          <a:bodyPr>
            <a:normAutofit/>
          </a:bodyPr>
          <a:lstStyle/>
          <a:p>
            <a:pPr marL="457200" indent="-457200" algn="l">
              <a:buFont typeface="+mj-lt"/>
              <a:buAutoNum type="arabicPeriod" startAt="3"/>
            </a:pPr>
            <a:r>
              <a:rPr lang="en-US" sz="2400" b="0" i="0" u="none" strike="noStrike" dirty="0">
                <a:solidFill>
                  <a:srgbClr val="374151"/>
                </a:solidFill>
                <a:effectLst/>
              </a:rPr>
              <a:t>Changing interests and needs of veterans: </a:t>
            </a:r>
          </a:p>
          <a:p>
            <a:pPr lvl="1"/>
            <a:r>
              <a:rPr lang="en-US" sz="2000" b="0" i="0" u="none" strike="noStrike" dirty="0">
                <a:solidFill>
                  <a:srgbClr val="374151"/>
                </a:solidFill>
                <a:effectLst/>
              </a:rPr>
              <a:t>The interests and needs of veterans may change over time, and organizations may struggle to keep up with these changes and offer relevant programming and support.</a:t>
            </a:r>
          </a:p>
          <a:p>
            <a:pPr marL="457200" indent="-457200" algn="l">
              <a:buFont typeface="+mj-lt"/>
              <a:buAutoNum type="arabicPeriod" startAt="3"/>
            </a:pPr>
            <a:r>
              <a:rPr lang="en-US" sz="2400" b="0" i="0" u="none" strike="noStrike" dirty="0">
                <a:solidFill>
                  <a:srgbClr val="374151"/>
                </a:solidFill>
                <a:effectLst/>
              </a:rPr>
              <a:t>Limited outreach and recruitment efforts: </a:t>
            </a:r>
          </a:p>
          <a:p>
            <a:pPr lvl="1"/>
            <a:r>
              <a:rPr lang="en-US" sz="2000" b="0" i="0" u="none" strike="noStrike" dirty="0">
                <a:solidFill>
                  <a:srgbClr val="374151"/>
                </a:solidFill>
                <a:effectLst/>
              </a:rPr>
              <a:t>Organizations that do not actively recruit new members may struggle to attract and retain membership.</a:t>
            </a:r>
          </a:p>
        </p:txBody>
      </p:sp>
      <p:sp>
        <p:nvSpPr>
          <p:cNvPr id="4" name="Date Placeholder 3">
            <a:extLst>
              <a:ext uri="{FF2B5EF4-FFF2-40B4-BE49-F238E27FC236}">
                <a16:creationId xmlns:a16="http://schemas.microsoft.com/office/drawing/2014/main" id="{BC53BC81-0278-0B56-943A-047004BAA246}"/>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607F9C83-D2CD-E917-D318-4DF4DD05F169}"/>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B99678C5-1C66-8AD6-DD96-E716CCED0E6F}"/>
              </a:ext>
            </a:extLst>
          </p:cNvPr>
          <p:cNvSpPr>
            <a:spLocks noGrp="1"/>
          </p:cNvSpPr>
          <p:nvPr>
            <p:ph type="sldNum" sz="quarter" idx="12"/>
          </p:nvPr>
        </p:nvSpPr>
        <p:spPr/>
        <p:txBody>
          <a:bodyPr/>
          <a:lstStyle/>
          <a:p>
            <a:fld id="{48D05EAA-9491-8D4D-B63F-F34C7E66C610}" type="slidenum">
              <a:rPr lang="en-US" smtClean="0"/>
              <a:t>71</a:t>
            </a:fld>
            <a:endParaRPr lang="en-US" dirty="0"/>
          </a:p>
        </p:txBody>
      </p:sp>
      <p:sp>
        <p:nvSpPr>
          <p:cNvPr id="2" name="Title 1">
            <a:extLst>
              <a:ext uri="{FF2B5EF4-FFF2-40B4-BE49-F238E27FC236}">
                <a16:creationId xmlns:a16="http://schemas.microsoft.com/office/drawing/2014/main" id="{23E6EB3E-C73B-187C-115A-1545F875FC12}"/>
              </a:ext>
            </a:extLst>
          </p:cNvPr>
          <p:cNvSpPr>
            <a:spLocks noGrp="1"/>
          </p:cNvSpPr>
          <p:nvPr>
            <p:ph type="title"/>
          </p:nvPr>
        </p:nvSpPr>
        <p:spPr>
          <a:xfrm>
            <a:off x="628650" y="1345293"/>
            <a:ext cx="7886700" cy="763818"/>
          </a:xfrm>
        </p:spPr>
        <p:txBody>
          <a:bodyPr/>
          <a:lstStyle/>
          <a:p>
            <a:r>
              <a:rPr lang="en-US" dirty="0"/>
              <a:t>Chat GPT/</a:t>
            </a:r>
            <a:r>
              <a:rPr lang="en-US" dirty="0" err="1"/>
              <a:t>OpenAI</a:t>
            </a:r>
            <a:r>
              <a:rPr lang="en-US" dirty="0"/>
              <a:t> Example 1.2</a:t>
            </a:r>
          </a:p>
        </p:txBody>
      </p:sp>
    </p:spTree>
    <p:extLst>
      <p:ext uri="{BB962C8B-B14F-4D97-AF65-F5344CB8AC3E}">
        <p14:creationId xmlns:p14="http://schemas.microsoft.com/office/powerpoint/2010/main" val="41965923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E96859-AF71-ADE1-ECFC-D0DCEFA0AAD4}"/>
              </a:ext>
            </a:extLst>
          </p:cNvPr>
          <p:cNvSpPr>
            <a:spLocks noGrp="1"/>
          </p:cNvSpPr>
          <p:nvPr>
            <p:ph idx="1"/>
          </p:nvPr>
        </p:nvSpPr>
        <p:spPr>
          <a:xfrm>
            <a:off x="628650" y="2182132"/>
            <a:ext cx="7886700" cy="4174219"/>
          </a:xfrm>
        </p:spPr>
        <p:txBody>
          <a:bodyPr>
            <a:normAutofit/>
          </a:bodyPr>
          <a:lstStyle/>
          <a:p>
            <a:pPr marL="457200" indent="-457200" algn="l">
              <a:buFont typeface="+mj-lt"/>
              <a:buAutoNum type="arabicPeriod" startAt="5"/>
            </a:pPr>
            <a:r>
              <a:rPr lang="en-US" sz="2400" b="0" i="0" u="none" strike="noStrike" dirty="0">
                <a:solidFill>
                  <a:srgbClr val="374151"/>
                </a:solidFill>
                <a:effectLst/>
              </a:rPr>
              <a:t> Lack of engagement and involvement: </a:t>
            </a:r>
          </a:p>
          <a:p>
            <a:pPr lvl="1"/>
            <a:r>
              <a:rPr lang="en-US" sz="2000" b="0" i="0" u="none" strike="noStrike" dirty="0">
                <a:solidFill>
                  <a:srgbClr val="374151"/>
                </a:solidFill>
                <a:effectLst/>
              </a:rPr>
              <a:t>If members do not feel engaged and connected to the organization, they may be less likely to renew their membership.</a:t>
            </a:r>
          </a:p>
          <a:p>
            <a:pPr marL="0" indent="0" algn="l">
              <a:buNone/>
            </a:pPr>
            <a:r>
              <a:rPr lang="en-US" sz="2400" b="0" i="0" u="none" strike="noStrike" dirty="0">
                <a:solidFill>
                  <a:srgbClr val="374151"/>
                </a:solidFill>
                <a:effectLst/>
              </a:rPr>
              <a:t>It is important for organizations like the American Legion to continually assess their membership needs and find ways to adapt and remain relevant to the changing needs and interests of their members.</a:t>
            </a:r>
          </a:p>
          <a:p>
            <a:pPr marL="0" indent="0" algn="l">
              <a:buNone/>
            </a:pPr>
            <a:endParaRPr lang="en-US" sz="2400" dirty="0">
              <a:solidFill>
                <a:srgbClr val="374151"/>
              </a:solidFill>
            </a:endParaRPr>
          </a:p>
          <a:p>
            <a:pPr marL="0" indent="0" algn="l">
              <a:buNone/>
            </a:pPr>
            <a:r>
              <a:rPr lang="en-US" sz="2400" b="0" i="0" u="none" strike="noStrike" dirty="0">
                <a:solidFill>
                  <a:srgbClr val="374151"/>
                </a:solidFill>
                <a:effectLst/>
              </a:rPr>
              <a:t>The only changes to this answer was formatting it to fit on these slides.  I did not change one word.</a:t>
            </a:r>
          </a:p>
        </p:txBody>
      </p:sp>
      <p:sp>
        <p:nvSpPr>
          <p:cNvPr id="4" name="Date Placeholder 3">
            <a:extLst>
              <a:ext uri="{FF2B5EF4-FFF2-40B4-BE49-F238E27FC236}">
                <a16:creationId xmlns:a16="http://schemas.microsoft.com/office/drawing/2014/main" id="{BC53BC81-0278-0B56-943A-047004BAA246}"/>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607F9C83-D2CD-E917-D318-4DF4DD05F169}"/>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B99678C5-1C66-8AD6-DD96-E716CCED0E6F}"/>
              </a:ext>
            </a:extLst>
          </p:cNvPr>
          <p:cNvSpPr>
            <a:spLocks noGrp="1"/>
          </p:cNvSpPr>
          <p:nvPr>
            <p:ph type="sldNum" sz="quarter" idx="12"/>
          </p:nvPr>
        </p:nvSpPr>
        <p:spPr/>
        <p:txBody>
          <a:bodyPr/>
          <a:lstStyle/>
          <a:p>
            <a:fld id="{48D05EAA-9491-8D4D-B63F-F34C7E66C610}" type="slidenum">
              <a:rPr lang="en-US" smtClean="0"/>
              <a:t>72</a:t>
            </a:fld>
            <a:endParaRPr lang="en-US" dirty="0"/>
          </a:p>
        </p:txBody>
      </p:sp>
      <p:sp>
        <p:nvSpPr>
          <p:cNvPr id="2" name="Title 1">
            <a:extLst>
              <a:ext uri="{FF2B5EF4-FFF2-40B4-BE49-F238E27FC236}">
                <a16:creationId xmlns:a16="http://schemas.microsoft.com/office/drawing/2014/main" id="{0BB97ED2-8FC9-B4D1-2BB6-8AB76F9398CC}"/>
              </a:ext>
            </a:extLst>
          </p:cNvPr>
          <p:cNvSpPr>
            <a:spLocks noGrp="1"/>
          </p:cNvSpPr>
          <p:nvPr>
            <p:ph type="title"/>
          </p:nvPr>
        </p:nvSpPr>
        <p:spPr>
          <a:xfrm>
            <a:off x="628650" y="1418314"/>
            <a:ext cx="7886700" cy="763818"/>
          </a:xfrm>
        </p:spPr>
        <p:txBody>
          <a:bodyPr/>
          <a:lstStyle/>
          <a:p>
            <a:r>
              <a:rPr lang="en-US" dirty="0"/>
              <a:t>Chat GPT/</a:t>
            </a:r>
            <a:r>
              <a:rPr lang="en-US" dirty="0" err="1"/>
              <a:t>OpenAI</a:t>
            </a:r>
            <a:r>
              <a:rPr lang="en-US" dirty="0"/>
              <a:t> Example 1.3</a:t>
            </a:r>
          </a:p>
        </p:txBody>
      </p:sp>
    </p:spTree>
    <p:extLst>
      <p:ext uri="{BB962C8B-B14F-4D97-AF65-F5344CB8AC3E}">
        <p14:creationId xmlns:p14="http://schemas.microsoft.com/office/powerpoint/2010/main" val="35462118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C17-EE48-2743-2B0D-B957B9482E53}"/>
              </a:ext>
            </a:extLst>
          </p:cNvPr>
          <p:cNvSpPr>
            <a:spLocks noGrp="1"/>
          </p:cNvSpPr>
          <p:nvPr>
            <p:ph type="title"/>
          </p:nvPr>
        </p:nvSpPr>
        <p:spPr>
          <a:xfrm>
            <a:off x="628650" y="1203779"/>
            <a:ext cx="7886700" cy="763818"/>
          </a:xfrm>
        </p:spPr>
        <p:txBody>
          <a:bodyPr/>
          <a:lstStyle/>
          <a:p>
            <a:r>
              <a:rPr lang="en-US" dirty="0"/>
              <a:t>Chat GPT/</a:t>
            </a:r>
            <a:r>
              <a:rPr lang="en-US" dirty="0" err="1"/>
              <a:t>OpenAI</a:t>
            </a:r>
            <a:r>
              <a:rPr lang="en-US" dirty="0"/>
              <a:t> Example 2</a:t>
            </a:r>
          </a:p>
        </p:txBody>
      </p:sp>
      <p:sp>
        <p:nvSpPr>
          <p:cNvPr id="3" name="Content Placeholder 2">
            <a:extLst>
              <a:ext uri="{FF2B5EF4-FFF2-40B4-BE49-F238E27FC236}">
                <a16:creationId xmlns:a16="http://schemas.microsoft.com/office/drawing/2014/main" id="{10D90BEF-2C08-E4D6-8612-0B5ED22ED0A4}"/>
              </a:ext>
            </a:extLst>
          </p:cNvPr>
          <p:cNvSpPr>
            <a:spLocks noGrp="1"/>
          </p:cNvSpPr>
          <p:nvPr>
            <p:ph idx="1"/>
          </p:nvPr>
        </p:nvSpPr>
        <p:spPr>
          <a:xfrm>
            <a:off x="628650" y="1967597"/>
            <a:ext cx="8079922" cy="4209365"/>
          </a:xfrm>
        </p:spPr>
        <p:txBody>
          <a:bodyPr>
            <a:normAutofit lnSpcReduction="10000"/>
          </a:bodyPr>
          <a:lstStyle/>
          <a:p>
            <a:pPr marL="0" indent="0">
              <a:buNone/>
            </a:pPr>
            <a:r>
              <a:rPr lang="en-US" sz="2600" b="1" dirty="0"/>
              <a:t>What are the benefits of belonging to the American Legion?</a:t>
            </a:r>
          </a:p>
          <a:p>
            <a:pPr marL="0" indent="0">
              <a:buNone/>
            </a:pPr>
            <a:r>
              <a:rPr lang="en-US" sz="2200" dirty="0"/>
              <a:t>The American Legion is a veterans' service organization that offers a wide range of benefits and services to its members. Some of the benefits of belonging to the American Legion include:</a:t>
            </a:r>
          </a:p>
          <a:p>
            <a:pPr marL="514350" indent="-514350">
              <a:buFont typeface="+mj-lt"/>
              <a:buAutoNum type="arabicPeriod"/>
            </a:pPr>
            <a:r>
              <a:rPr lang="en-US" sz="2200" dirty="0"/>
              <a:t>Advocacy: </a:t>
            </a:r>
          </a:p>
          <a:p>
            <a:pPr lvl="1"/>
            <a:r>
              <a:rPr lang="en-US" sz="2200" dirty="0"/>
              <a:t>The American Legion advocates for the rights and interests of veterans at the local, state, and national levels.</a:t>
            </a:r>
          </a:p>
          <a:p>
            <a:pPr marL="457200" indent="-457200">
              <a:buFont typeface="+mj-lt"/>
              <a:buAutoNum type="arabicPeriod"/>
            </a:pPr>
            <a:r>
              <a:rPr lang="en-US" sz="2200" dirty="0"/>
              <a:t>Programs and services: </a:t>
            </a:r>
          </a:p>
          <a:p>
            <a:pPr lvl="1"/>
            <a:r>
              <a:rPr lang="en-US" sz="2200" dirty="0"/>
              <a:t>The American Legion offers a variety of programs and services to support veterans, including assistance with VA benefits, education and scholarship opportunities, and access to financial assistance and emergency aid.</a:t>
            </a:r>
          </a:p>
        </p:txBody>
      </p:sp>
      <p:sp>
        <p:nvSpPr>
          <p:cNvPr id="4" name="Date Placeholder 3">
            <a:extLst>
              <a:ext uri="{FF2B5EF4-FFF2-40B4-BE49-F238E27FC236}">
                <a16:creationId xmlns:a16="http://schemas.microsoft.com/office/drawing/2014/main" id="{4CA7DEE5-1E17-30F8-51A2-F553F636517F}"/>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18A5088B-3563-D6F3-F01B-A0A79E61C50C}"/>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8A5F21B8-03BF-61BD-E75A-17AB9C7E5EBB}"/>
              </a:ext>
            </a:extLst>
          </p:cNvPr>
          <p:cNvSpPr>
            <a:spLocks noGrp="1"/>
          </p:cNvSpPr>
          <p:nvPr>
            <p:ph type="sldNum" sz="quarter" idx="12"/>
          </p:nvPr>
        </p:nvSpPr>
        <p:spPr/>
        <p:txBody>
          <a:bodyPr/>
          <a:lstStyle/>
          <a:p>
            <a:fld id="{48D05EAA-9491-8D4D-B63F-F34C7E66C610}" type="slidenum">
              <a:rPr lang="en-US" smtClean="0"/>
              <a:t>73</a:t>
            </a:fld>
            <a:endParaRPr lang="en-US" dirty="0"/>
          </a:p>
        </p:txBody>
      </p:sp>
      <p:sp>
        <p:nvSpPr>
          <p:cNvPr id="7" name="Rectangle 1">
            <a:extLst>
              <a:ext uri="{FF2B5EF4-FFF2-40B4-BE49-F238E27FC236}">
                <a16:creationId xmlns:a16="http://schemas.microsoft.com/office/drawing/2014/main" id="{8419D416-F17C-574B-EA86-AA534D35967A}"/>
              </a:ext>
            </a:extLst>
          </p:cNvPr>
          <p:cNvSpPr>
            <a:spLocks noChangeArrowheads="1"/>
          </p:cNvSpPr>
          <p:nvPr/>
        </p:nvSpPr>
        <p:spPr bwMode="auto">
          <a:xfrm>
            <a:off x="0" y="-377026"/>
            <a:ext cx="3918509"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u="none" strike="noStrike" cap="none" normalizeH="0" baseline="0" dirty="0">
                <a:ln>
                  <a:noFill/>
                </a:ln>
                <a:solidFill>
                  <a:srgbClr val="343541"/>
                </a:solidFill>
                <a:effectLst/>
                <a:latin typeface="Garamond" panose="02020404030301010803" pitchFamily="18" charset="0"/>
              </a:rPr>
            </a:br>
            <a:r>
              <a:rPr kumimoji="0" lang="en-US" altLang="en-US" sz="1200" u="none" strike="noStrike" cap="none" normalizeH="0" baseline="0" dirty="0">
                <a:ln>
                  <a:noFill/>
                </a:ln>
                <a:solidFill>
                  <a:srgbClr val="343541"/>
                </a:solidFill>
                <a:effectLst/>
                <a:latin typeface="Garamond" panose="02020404030301010803" pitchFamily="18" charset="0"/>
              </a:rPr>
              <a:t>  </a:t>
            </a:r>
            <a:r>
              <a:rPr kumimoji="0" lang="en-US" altLang="en-US" sz="1900" u="none" strike="noStrike" cap="none" normalizeH="0" baseline="0" dirty="0">
                <a:ln>
                  <a:noFill/>
                </a:ln>
                <a:solidFill>
                  <a:srgbClr val="343541"/>
                </a:solidFill>
                <a:effectLst/>
                <a:latin typeface="Garamond" panose="02020404030301010803" pitchFamily="18" charset="0"/>
              </a:rPr>
              <a:t>      </a:t>
            </a: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u="none" strike="noStrike" cap="none" normalizeH="0" baseline="0" dirty="0">
                <a:ln>
                  <a:noFill/>
                </a:ln>
                <a:solidFill>
                  <a:srgbClr val="343541"/>
                </a:solidFill>
                <a:effectLst/>
                <a:latin typeface="Garamond" panose="02020404030301010803" pitchFamily="18" charset="0"/>
              </a:rPr>
              <a:t>What are the benefits of belonging to the American Legion?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AutoShape 2" descr="pciarel@yahoo.com">
            <a:extLst>
              <a:ext uri="{FF2B5EF4-FFF2-40B4-BE49-F238E27FC236}">
                <a16:creationId xmlns:a16="http://schemas.microsoft.com/office/drawing/2014/main" id="{023B832D-80CC-5BC0-9950-FD91957A7D9B}"/>
              </a:ext>
            </a:extLst>
          </p:cNvPr>
          <p:cNvSpPr>
            <a:spLocks noChangeAspect="1" noChangeArrowheads="1"/>
          </p:cNvSpPr>
          <p:nvPr/>
        </p:nvSpPr>
        <p:spPr bwMode="auto">
          <a:xfrm>
            <a:off x="698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4F865DCA-1C75-A6AB-A1FE-7220E626DBB9}"/>
              </a:ext>
            </a:extLst>
          </p:cNvPr>
          <p:cNvPicPr>
            <a:picLocks noChangeAspect="1"/>
          </p:cNvPicPr>
          <p:nvPr/>
        </p:nvPicPr>
        <p:blipFill>
          <a:blip r:embed="rId3"/>
          <a:stretch>
            <a:fillRect/>
          </a:stretch>
        </p:blipFill>
        <p:spPr>
          <a:xfrm>
            <a:off x="222250" y="1896608"/>
            <a:ext cx="469900" cy="469900"/>
          </a:xfrm>
          <a:prstGeom prst="rect">
            <a:avLst/>
          </a:prstGeom>
        </p:spPr>
      </p:pic>
      <p:pic>
        <p:nvPicPr>
          <p:cNvPr id="12" name="Picture 11">
            <a:extLst>
              <a:ext uri="{FF2B5EF4-FFF2-40B4-BE49-F238E27FC236}">
                <a16:creationId xmlns:a16="http://schemas.microsoft.com/office/drawing/2014/main" id="{1458B3B5-7703-1374-0CD0-A4B1CB530D34}"/>
              </a:ext>
            </a:extLst>
          </p:cNvPr>
          <p:cNvPicPr>
            <a:picLocks noChangeAspect="1"/>
          </p:cNvPicPr>
          <p:nvPr/>
        </p:nvPicPr>
        <p:blipFill>
          <a:blip r:embed="rId4"/>
          <a:stretch>
            <a:fillRect/>
          </a:stretch>
        </p:blipFill>
        <p:spPr>
          <a:xfrm>
            <a:off x="222250" y="2615747"/>
            <a:ext cx="469900" cy="469900"/>
          </a:xfrm>
          <a:prstGeom prst="rect">
            <a:avLst/>
          </a:prstGeom>
        </p:spPr>
      </p:pic>
    </p:spTree>
    <p:extLst>
      <p:ext uri="{BB962C8B-B14F-4D97-AF65-F5344CB8AC3E}">
        <p14:creationId xmlns:p14="http://schemas.microsoft.com/office/powerpoint/2010/main" val="13483830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C17-EE48-2743-2B0D-B957B9482E53}"/>
              </a:ext>
            </a:extLst>
          </p:cNvPr>
          <p:cNvSpPr>
            <a:spLocks noGrp="1"/>
          </p:cNvSpPr>
          <p:nvPr>
            <p:ph type="title"/>
          </p:nvPr>
        </p:nvSpPr>
        <p:spPr>
          <a:xfrm>
            <a:off x="628650" y="1203779"/>
            <a:ext cx="7886700" cy="763818"/>
          </a:xfrm>
        </p:spPr>
        <p:txBody>
          <a:bodyPr/>
          <a:lstStyle/>
          <a:p>
            <a:r>
              <a:rPr lang="en-US" dirty="0"/>
              <a:t>Chat GPT/</a:t>
            </a:r>
            <a:r>
              <a:rPr lang="en-US" dirty="0" err="1"/>
              <a:t>OpenAI</a:t>
            </a:r>
            <a:r>
              <a:rPr lang="en-US" dirty="0"/>
              <a:t> Example 2.2</a:t>
            </a:r>
          </a:p>
        </p:txBody>
      </p:sp>
      <p:sp>
        <p:nvSpPr>
          <p:cNvPr id="3" name="Content Placeholder 2">
            <a:extLst>
              <a:ext uri="{FF2B5EF4-FFF2-40B4-BE49-F238E27FC236}">
                <a16:creationId xmlns:a16="http://schemas.microsoft.com/office/drawing/2014/main" id="{10D90BEF-2C08-E4D6-8612-0B5ED22ED0A4}"/>
              </a:ext>
            </a:extLst>
          </p:cNvPr>
          <p:cNvSpPr>
            <a:spLocks noGrp="1"/>
          </p:cNvSpPr>
          <p:nvPr>
            <p:ph idx="1"/>
          </p:nvPr>
        </p:nvSpPr>
        <p:spPr>
          <a:xfrm>
            <a:off x="628650" y="2329543"/>
            <a:ext cx="8079922" cy="3847419"/>
          </a:xfrm>
        </p:spPr>
        <p:txBody>
          <a:bodyPr>
            <a:normAutofit/>
          </a:bodyPr>
          <a:lstStyle/>
          <a:p>
            <a:pPr marL="514350" indent="-514350">
              <a:buFont typeface="+mj-lt"/>
              <a:buAutoNum type="arabicPeriod" startAt="3"/>
            </a:pPr>
            <a:r>
              <a:rPr lang="en-US" dirty="0"/>
              <a:t>Social and community engagement: </a:t>
            </a:r>
          </a:p>
          <a:p>
            <a:pPr lvl="1"/>
            <a:r>
              <a:rPr lang="en-US" dirty="0"/>
              <a:t>Membership in the American Legion provides an opportunity to connect with other veterans and participate in social and community events and activities.</a:t>
            </a:r>
          </a:p>
          <a:p>
            <a:pPr marL="514350" indent="-514350">
              <a:buFont typeface="+mj-lt"/>
              <a:buAutoNum type="arabicPeriod" startAt="3"/>
            </a:pPr>
            <a:r>
              <a:rPr lang="en-US" dirty="0"/>
              <a:t>Leadership and development: </a:t>
            </a:r>
          </a:p>
          <a:p>
            <a:pPr lvl="1"/>
            <a:r>
              <a:rPr lang="en-US" dirty="0"/>
              <a:t>The American Legion provides leadership training and development opportunities for its members, including leadership courses and conferences.</a:t>
            </a:r>
          </a:p>
        </p:txBody>
      </p:sp>
      <p:sp>
        <p:nvSpPr>
          <p:cNvPr id="4" name="Date Placeholder 3">
            <a:extLst>
              <a:ext uri="{FF2B5EF4-FFF2-40B4-BE49-F238E27FC236}">
                <a16:creationId xmlns:a16="http://schemas.microsoft.com/office/drawing/2014/main" id="{4CA7DEE5-1E17-30F8-51A2-F553F636517F}"/>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18A5088B-3563-D6F3-F01B-A0A79E61C50C}"/>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8A5F21B8-03BF-61BD-E75A-17AB9C7E5EBB}"/>
              </a:ext>
            </a:extLst>
          </p:cNvPr>
          <p:cNvSpPr>
            <a:spLocks noGrp="1"/>
          </p:cNvSpPr>
          <p:nvPr>
            <p:ph type="sldNum" sz="quarter" idx="12"/>
          </p:nvPr>
        </p:nvSpPr>
        <p:spPr/>
        <p:txBody>
          <a:bodyPr/>
          <a:lstStyle/>
          <a:p>
            <a:fld id="{48D05EAA-9491-8D4D-B63F-F34C7E66C610}" type="slidenum">
              <a:rPr lang="en-US" smtClean="0"/>
              <a:t>74</a:t>
            </a:fld>
            <a:endParaRPr lang="en-US" dirty="0"/>
          </a:p>
        </p:txBody>
      </p:sp>
      <p:sp>
        <p:nvSpPr>
          <p:cNvPr id="7" name="Rectangle 1">
            <a:extLst>
              <a:ext uri="{FF2B5EF4-FFF2-40B4-BE49-F238E27FC236}">
                <a16:creationId xmlns:a16="http://schemas.microsoft.com/office/drawing/2014/main" id="{8419D416-F17C-574B-EA86-AA534D35967A}"/>
              </a:ext>
            </a:extLst>
          </p:cNvPr>
          <p:cNvSpPr>
            <a:spLocks noChangeArrowheads="1"/>
          </p:cNvSpPr>
          <p:nvPr/>
        </p:nvSpPr>
        <p:spPr bwMode="auto">
          <a:xfrm>
            <a:off x="0" y="-377026"/>
            <a:ext cx="3918509"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u="none" strike="noStrike" cap="none" normalizeH="0" baseline="0" dirty="0">
                <a:ln>
                  <a:noFill/>
                </a:ln>
                <a:solidFill>
                  <a:srgbClr val="343541"/>
                </a:solidFill>
                <a:effectLst/>
                <a:latin typeface="Garamond" panose="02020404030301010803" pitchFamily="18" charset="0"/>
              </a:rPr>
            </a:br>
            <a:r>
              <a:rPr kumimoji="0" lang="en-US" altLang="en-US" sz="1200" u="none" strike="noStrike" cap="none" normalizeH="0" baseline="0" dirty="0">
                <a:ln>
                  <a:noFill/>
                </a:ln>
                <a:solidFill>
                  <a:srgbClr val="343541"/>
                </a:solidFill>
                <a:effectLst/>
                <a:latin typeface="Garamond" panose="02020404030301010803" pitchFamily="18" charset="0"/>
              </a:rPr>
              <a:t>  </a:t>
            </a:r>
            <a:r>
              <a:rPr kumimoji="0" lang="en-US" altLang="en-US" sz="1900" u="none" strike="noStrike" cap="none" normalizeH="0" baseline="0" dirty="0">
                <a:ln>
                  <a:noFill/>
                </a:ln>
                <a:solidFill>
                  <a:srgbClr val="343541"/>
                </a:solidFill>
                <a:effectLst/>
                <a:latin typeface="Garamond" panose="02020404030301010803" pitchFamily="18" charset="0"/>
              </a:rPr>
              <a:t>      </a:t>
            </a: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u="none" strike="noStrike" cap="none" normalizeH="0" baseline="0" dirty="0">
                <a:ln>
                  <a:noFill/>
                </a:ln>
                <a:solidFill>
                  <a:srgbClr val="343541"/>
                </a:solidFill>
                <a:effectLst/>
                <a:latin typeface="Garamond" panose="02020404030301010803" pitchFamily="18" charset="0"/>
              </a:rPr>
              <a:t>What are the benefits of belonging to the American Legion?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AutoShape 2" descr="pciarel@yahoo.com">
            <a:extLst>
              <a:ext uri="{FF2B5EF4-FFF2-40B4-BE49-F238E27FC236}">
                <a16:creationId xmlns:a16="http://schemas.microsoft.com/office/drawing/2014/main" id="{023B832D-80CC-5BC0-9950-FD91957A7D9B}"/>
              </a:ext>
            </a:extLst>
          </p:cNvPr>
          <p:cNvSpPr>
            <a:spLocks noChangeAspect="1" noChangeArrowheads="1"/>
          </p:cNvSpPr>
          <p:nvPr/>
        </p:nvSpPr>
        <p:spPr bwMode="auto">
          <a:xfrm>
            <a:off x="698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507782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C17-EE48-2743-2B0D-B957B9482E53}"/>
              </a:ext>
            </a:extLst>
          </p:cNvPr>
          <p:cNvSpPr>
            <a:spLocks noGrp="1"/>
          </p:cNvSpPr>
          <p:nvPr>
            <p:ph type="title"/>
          </p:nvPr>
        </p:nvSpPr>
        <p:spPr>
          <a:xfrm>
            <a:off x="628650" y="1203779"/>
            <a:ext cx="7886700" cy="763818"/>
          </a:xfrm>
        </p:spPr>
        <p:txBody>
          <a:bodyPr/>
          <a:lstStyle/>
          <a:p>
            <a:r>
              <a:rPr lang="en-US" dirty="0"/>
              <a:t>Chat GPT/</a:t>
            </a:r>
            <a:r>
              <a:rPr lang="en-US" dirty="0" err="1"/>
              <a:t>OpenAI</a:t>
            </a:r>
            <a:r>
              <a:rPr lang="en-US" dirty="0"/>
              <a:t> Example 2.3</a:t>
            </a:r>
          </a:p>
        </p:txBody>
      </p:sp>
      <p:sp>
        <p:nvSpPr>
          <p:cNvPr id="3" name="Content Placeholder 2">
            <a:extLst>
              <a:ext uri="{FF2B5EF4-FFF2-40B4-BE49-F238E27FC236}">
                <a16:creationId xmlns:a16="http://schemas.microsoft.com/office/drawing/2014/main" id="{10D90BEF-2C08-E4D6-8612-0B5ED22ED0A4}"/>
              </a:ext>
            </a:extLst>
          </p:cNvPr>
          <p:cNvSpPr>
            <a:spLocks noGrp="1"/>
          </p:cNvSpPr>
          <p:nvPr>
            <p:ph idx="1"/>
          </p:nvPr>
        </p:nvSpPr>
        <p:spPr>
          <a:xfrm>
            <a:off x="628650" y="2264229"/>
            <a:ext cx="8079922" cy="3912733"/>
          </a:xfrm>
        </p:spPr>
        <p:txBody>
          <a:bodyPr>
            <a:normAutofit/>
          </a:bodyPr>
          <a:lstStyle/>
          <a:p>
            <a:pPr marL="514350" indent="-514350">
              <a:buFont typeface="+mj-lt"/>
              <a:buAutoNum type="arabicPeriod" startAt="5"/>
            </a:pPr>
            <a:r>
              <a:rPr lang="en-US" dirty="0"/>
              <a:t>Discounts and perks: </a:t>
            </a:r>
          </a:p>
          <a:p>
            <a:pPr lvl="1"/>
            <a:r>
              <a:rPr lang="en-US" dirty="0"/>
              <a:t>The American Legion offers a range of discounts and perks to its members, including discounts on insurance, travel, and other products and services.</a:t>
            </a:r>
          </a:p>
          <a:p>
            <a:pPr marL="0" indent="0">
              <a:buNone/>
            </a:pPr>
            <a:r>
              <a:rPr lang="en-US" dirty="0"/>
              <a:t>Overall, membership in the American Legion provides an opportunity for veterans to connect with other veterans, access support and resources, and make a positive impact in their communities.</a:t>
            </a:r>
          </a:p>
        </p:txBody>
      </p:sp>
      <p:sp>
        <p:nvSpPr>
          <p:cNvPr id="4" name="Date Placeholder 3">
            <a:extLst>
              <a:ext uri="{FF2B5EF4-FFF2-40B4-BE49-F238E27FC236}">
                <a16:creationId xmlns:a16="http://schemas.microsoft.com/office/drawing/2014/main" id="{4CA7DEE5-1E17-30F8-51A2-F553F636517F}"/>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18A5088B-3563-D6F3-F01B-A0A79E61C50C}"/>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8A5F21B8-03BF-61BD-E75A-17AB9C7E5EBB}"/>
              </a:ext>
            </a:extLst>
          </p:cNvPr>
          <p:cNvSpPr>
            <a:spLocks noGrp="1"/>
          </p:cNvSpPr>
          <p:nvPr>
            <p:ph type="sldNum" sz="quarter" idx="12"/>
          </p:nvPr>
        </p:nvSpPr>
        <p:spPr/>
        <p:txBody>
          <a:bodyPr/>
          <a:lstStyle/>
          <a:p>
            <a:fld id="{48D05EAA-9491-8D4D-B63F-F34C7E66C610}" type="slidenum">
              <a:rPr lang="en-US" smtClean="0"/>
              <a:t>75</a:t>
            </a:fld>
            <a:endParaRPr lang="en-US" dirty="0"/>
          </a:p>
        </p:txBody>
      </p:sp>
      <p:sp>
        <p:nvSpPr>
          <p:cNvPr id="7" name="Rectangle 1">
            <a:extLst>
              <a:ext uri="{FF2B5EF4-FFF2-40B4-BE49-F238E27FC236}">
                <a16:creationId xmlns:a16="http://schemas.microsoft.com/office/drawing/2014/main" id="{8419D416-F17C-574B-EA86-AA534D35967A}"/>
              </a:ext>
            </a:extLst>
          </p:cNvPr>
          <p:cNvSpPr>
            <a:spLocks noChangeArrowheads="1"/>
          </p:cNvSpPr>
          <p:nvPr/>
        </p:nvSpPr>
        <p:spPr bwMode="auto">
          <a:xfrm>
            <a:off x="0" y="-377026"/>
            <a:ext cx="3918509"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u="none" strike="noStrike" cap="none" normalizeH="0" baseline="0" dirty="0">
                <a:ln>
                  <a:noFill/>
                </a:ln>
                <a:solidFill>
                  <a:srgbClr val="343541"/>
                </a:solidFill>
                <a:effectLst/>
                <a:latin typeface="Garamond" panose="02020404030301010803" pitchFamily="18" charset="0"/>
              </a:rPr>
            </a:br>
            <a:r>
              <a:rPr kumimoji="0" lang="en-US" altLang="en-US" sz="1200" u="none" strike="noStrike" cap="none" normalizeH="0" baseline="0" dirty="0">
                <a:ln>
                  <a:noFill/>
                </a:ln>
                <a:solidFill>
                  <a:srgbClr val="343541"/>
                </a:solidFill>
                <a:effectLst/>
                <a:latin typeface="Garamond" panose="02020404030301010803" pitchFamily="18" charset="0"/>
              </a:rPr>
              <a:t>  </a:t>
            </a:r>
            <a:r>
              <a:rPr kumimoji="0" lang="en-US" altLang="en-US" sz="1900" u="none" strike="noStrike" cap="none" normalizeH="0" baseline="0" dirty="0">
                <a:ln>
                  <a:noFill/>
                </a:ln>
                <a:solidFill>
                  <a:srgbClr val="343541"/>
                </a:solidFill>
                <a:effectLst/>
                <a:latin typeface="Garamond" panose="02020404030301010803" pitchFamily="18" charset="0"/>
              </a:rPr>
              <a:t>      </a:t>
            </a: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u="none" strike="noStrike" cap="none" normalizeH="0" baseline="0" dirty="0">
                <a:ln>
                  <a:noFill/>
                </a:ln>
                <a:solidFill>
                  <a:srgbClr val="343541"/>
                </a:solidFill>
                <a:effectLst/>
                <a:latin typeface="Garamond" panose="02020404030301010803" pitchFamily="18" charset="0"/>
              </a:rPr>
              <a:t>What are the benefits of belonging to the American Legion?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AutoShape 2" descr="pciarel@yahoo.com">
            <a:extLst>
              <a:ext uri="{FF2B5EF4-FFF2-40B4-BE49-F238E27FC236}">
                <a16:creationId xmlns:a16="http://schemas.microsoft.com/office/drawing/2014/main" id="{023B832D-80CC-5BC0-9950-FD91957A7D9B}"/>
              </a:ext>
            </a:extLst>
          </p:cNvPr>
          <p:cNvSpPr>
            <a:spLocks noChangeAspect="1" noChangeArrowheads="1"/>
          </p:cNvSpPr>
          <p:nvPr/>
        </p:nvSpPr>
        <p:spPr bwMode="auto">
          <a:xfrm>
            <a:off x="698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957941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5F4217-E294-2272-C6FC-D9CAD4A08109}"/>
              </a:ext>
            </a:extLst>
          </p:cNvPr>
          <p:cNvSpPr>
            <a:spLocks noGrp="1"/>
          </p:cNvSpPr>
          <p:nvPr>
            <p:ph idx="1"/>
          </p:nvPr>
        </p:nvSpPr>
        <p:spPr/>
        <p:txBody>
          <a:bodyPr/>
          <a:lstStyle/>
          <a:p>
            <a:r>
              <a:rPr lang="en-US" dirty="0"/>
              <a:t>You can continue the conversation by asking the AI to elaborate on answers</a:t>
            </a:r>
          </a:p>
          <a:p>
            <a:r>
              <a:rPr lang="en-US" dirty="0"/>
              <a:t>No matter how you feel about it, it is out there for everyone to use. </a:t>
            </a:r>
          </a:p>
          <a:p>
            <a:r>
              <a:rPr lang="en-US" dirty="0"/>
              <a:t>I’ve found it helpful in a number of areas, including creating this course.</a:t>
            </a:r>
          </a:p>
        </p:txBody>
      </p:sp>
      <p:sp>
        <p:nvSpPr>
          <p:cNvPr id="4" name="Date Placeholder 3">
            <a:extLst>
              <a:ext uri="{FF2B5EF4-FFF2-40B4-BE49-F238E27FC236}">
                <a16:creationId xmlns:a16="http://schemas.microsoft.com/office/drawing/2014/main" id="{FB05971D-544E-B772-36F2-9B030512E5A1}"/>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8C598635-BE0D-6795-D65C-E86FB524CC6A}"/>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07E8C721-9A42-6E19-2E64-951397A9D06D}"/>
              </a:ext>
            </a:extLst>
          </p:cNvPr>
          <p:cNvSpPr>
            <a:spLocks noGrp="1"/>
          </p:cNvSpPr>
          <p:nvPr>
            <p:ph type="sldNum" sz="quarter" idx="12"/>
          </p:nvPr>
        </p:nvSpPr>
        <p:spPr/>
        <p:txBody>
          <a:bodyPr/>
          <a:lstStyle/>
          <a:p>
            <a:fld id="{48D05EAA-9491-8D4D-B63F-F34C7E66C610}" type="slidenum">
              <a:rPr lang="en-US" smtClean="0"/>
              <a:t>76</a:t>
            </a:fld>
            <a:endParaRPr lang="en-US" dirty="0"/>
          </a:p>
        </p:txBody>
      </p:sp>
      <p:sp>
        <p:nvSpPr>
          <p:cNvPr id="7" name="Title 1">
            <a:extLst>
              <a:ext uri="{FF2B5EF4-FFF2-40B4-BE49-F238E27FC236}">
                <a16:creationId xmlns:a16="http://schemas.microsoft.com/office/drawing/2014/main" id="{AFE0D532-8D99-5FCB-442B-C3CF67BFF05E}"/>
              </a:ext>
            </a:extLst>
          </p:cNvPr>
          <p:cNvSpPr>
            <a:spLocks noGrp="1"/>
          </p:cNvSpPr>
          <p:nvPr>
            <p:ph type="title"/>
          </p:nvPr>
        </p:nvSpPr>
        <p:spPr/>
        <p:txBody>
          <a:bodyPr/>
          <a:lstStyle/>
          <a:p>
            <a:r>
              <a:rPr lang="en-US" dirty="0"/>
              <a:t>Chat GPT / Open AI</a:t>
            </a:r>
          </a:p>
        </p:txBody>
      </p:sp>
    </p:spTree>
    <p:extLst>
      <p:ext uri="{BB962C8B-B14F-4D97-AF65-F5344CB8AC3E}">
        <p14:creationId xmlns:p14="http://schemas.microsoft.com/office/powerpoint/2010/main" val="8976747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37F17-B3D5-4649-9B5C-1F0EC4E4F205}"/>
              </a:ext>
            </a:extLst>
          </p:cNvPr>
          <p:cNvSpPr>
            <a:spLocks noGrp="1"/>
          </p:cNvSpPr>
          <p:nvPr>
            <p:ph type="title"/>
          </p:nvPr>
        </p:nvSpPr>
        <p:spPr/>
        <p:txBody>
          <a:bodyPr anchor="ctr"/>
          <a:lstStyle/>
          <a:p>
            <a:pPr algn="ctr"/>
            <a:r>
              <a:rPr lang="en-US" dirty="0"/>
              <a:t>Short Introductions to Some Common Social Media Platforms</a:t>
            </a:r>
          </a:p>
        </p:txBody>
      </p:sp>
      <p:sp>
        <p:nvSpPr>
          <p:cNvPr id="3" name="Text Placeholder 2">
            <a:extLst>
              <a:ext uri="{FF2B5EF4-FFF2-40B4-BE49-F238E27FC236}">
                <a16:creationId xmlns:a16="http://schemas.microsoft.com/office/drawing/2014/main" id="{071ED3AC-C9AF-634E-8FA2-13E73EB7110A}"/>
              </a:ext>
            </a:extLst>
          </p:cNvPr>
          <p:cNvSpPr>
            <a:spLocks noGrp="1"/>
          </p:cNvSpPr>
          <p:nvPr>
            <p:ph type="body" idx="1"/>
          </p:nvPr>
        </p:nvSpPr>
        <p:spPr/>
        <p:txBody>
          <a:bodyPr anchor="ctr">
            <a:normAutofit/>
          </a:bodyPr>
          <a:lstStyle/>
          <a:p>
            <a:pPr algn="ctr"/>
            <a:endParaRPr lang="en-US" sz="4000" dirty="0"/>
          </a:p>
        </p:txBody>
      </p:sp>
      <p:sp>
        <p:nvSpPr>
          <p:cNvPr id="4" name="Date Placeholder 3">
            <a:extLst>
              <a:ext uri="{FF2B5EF4-FFF2-40B4-BE49-F238E27FC236}">
                <a16:creationId xmlns:a16="http://schemas.microsoft.com/office/drawing/2014/main" id="{3497FB77-9984-8846-8DF6-F4A2438B7D58}"/>
              </a:ext>
            </a:extLst>
          </p:cNvPr>
          <p:cNvSpPr>
            <a:spLocks noGrp="1"/>
          </p:cNvSpPr>
          <p:nvPr>
            <p:ph type="dt" sz="half" idx="10"/>
          </p:nvPr>
        </p:nvSpPr>
        <p:spPr/>
        <p:txBody>
          <a:bodyPr/>
          <a:lstStyle/>
          <a:p>
            <a:fld id="{A46AE21D-AAC4-F846-BF39-F046CC6D94BE}" type="datetime1">
              <a:rPr lang="en-US" smtClean="0"/>
              <a:t>1/14/23</a:t>
            </a:fld>
            <a:endParaRPr lang="en-US"/>
          </a:p>
        </p:txBody>
      </p:sp>
      <p:sp>
        <p:nvSpPr>
          <p:cNvPr id="5" name="Footer Placeholder 4">
            <a:extLst>
              <a:ext uri="{FF2B5EF4-FFF2-40B4-BE49-F238E27FC236}">
                <a16:creationId xmlns:a16="http://schemas.microsoft.com/office/drawing/2014/main" id="{F91CE9ED-24C7-664C-B4D4-2AC5A97B68C0}"/>
              </a:ext>
            </a:extLst>
          </p:cNvPr>
          <p:cNvSpPr>
            <a:spLocks noGrp="1"/>
          </p:cNvSpPr>
          <p:nvPr>
            <p:ph type="ftr" sz="quarter" idx="11"/>
          </p:nvPr>
        </p:nvSpPr>
        <p:spPr/>
        <p:txBody>
          <a:bodyPr/>
          <a:lstStyle/>
          <a:p>
            <a:r>
              <a:rPr lang="en-US" dirty="0"/>
              <a:t>Fundamentals of IT for Posts</a:t>
            </a:r>
          </a:p>
        </p:txBody>
      </p:sp>
      <p:sp>
        <p:nvSpPr>
          <p:cNvPr id="6" name="Slide Number Placeholder 5">
            <a:extLst>
              <a:ext uri="{FF2B5EF4-FFF2-40B4-BE49-F238E27FC236}">
                <a16:creationId xmlns:a16="http://schemas.microsoft.com/office/drawing/2014/main" id="{248AA90B-BFA0-EA43-9D1C-D0CDC6410E9C}"/>
              </a:ext>
            </a:extLst>
          </p:cNvPr>
          <p:cNvSpPr>
            <a:spLocks noGrp="1"/>
          </p:cNvSpPr>
          <p:nvPr>
            <p:ph type="sldNum" sz="quarter" idx="12"/>
          </p:nvPr>
        </p:nvSpPr>
        <p:spPr/>
        <p:txBody>
          <a:bodyPr/>
          <a:lstStyle/>
          <a:p>
            <a:fld id="{48D05EAA-9491-8D4D-B63F-F34C7E66C610}" type="slidenum">
              <a:rPr lang="en-US" smtClean="0"/>
              <a:t>77</a:t>
            </a:fld>
            <a:endParaRPr lang="en-US"/>
          </a:p>
        </p:txBody>
      </p:sp>
    </p:spTree>
    <p:extLst>
      <p:ext uri="{BB962C8B-B14F-4D97-AF65-F5344CB8AC3E}">
        <p14:creationId xmlns:p14="http://schemas.microsoft.com/office/powerpoint/2010/main" val="27772296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1667A-358A-EF40-9823-BDE85FBF785B}"/>
              </a:ext>
            </a:extLst>
          </p:cNvPr>
          <p:cNvSpPr>
            <a:spLocks noGrp="1"/>
          </p:cNvSpPr>
          <p:nvPr>
            <p:ph type="title"/>
          </p:nvPr>
        </p:nvSpPr>
        <p:spPr/>
        <p:txBody>
          <a:bodyPr/>
          <a:lstStyle/>
          <a:p>
            <a:r>
              <a:rPr lang="en-US" dirty="0"/>
              <a:t>Facebook</a:t>
            </a:r>
          </a:p>
        </p:txBody>
      </p:sp>
      <p:sp>
        <p:nvSpPr>
          <p:cNvPr id="3" name="Content Placeholder 2">
            <a:extLst>
              <a:ext uri="{FF2B5EF4-FFF2-40B4-BE49-F238E27FC236}">
                <a16:creationId xmlns:a16="http://schemas.microsoft.com/office/drawing/2014/main" id="{E5EEB362-CA24-BF44-8A15-F5AEE260174D}"/>
              </a:ext>
            </a:extLst>
          </p:cNvPr>
          <p:cNvSpPr>
            <a:spLocks noGrp="1"/>
          </p:cNvSpPr>
          <p:nvPr>
            <p:ph idx="1"/>
          </p:nvPr>
        </p:nvSpPr>
        <p:spPr/>
        <p:txBody>
          <a:bodyPr/>
          <a:lstStyle/>
          <a:p>
            <a:r>
              <a:rPr lang="en-US" dirty="0"/>
              <a:t>Facebook is a social networking website where users can post comments, share photographs, and post links to news or other interesting content on the web, chat live, and watch short-form video.</a:t>
            </a:r>
          </a:p>
          <a:p>
            <a:r>
              <a:rPr lang="en-US" dirty="0"/>
              <a:t>Facebook supports group pages, fan pages, and business pages that let businesses use Facebook as a vehicle for social media marketing.</a:t>
            </a:r>
          </a:p>
        </p:txBody>
      </p:sp>
      <p:sp>
        <p:nvSpPr>
          <p:cNvPr id="4" name="Date Placeholder 3">
            <a:extLst>
              <a:ext uri="{FF2B5EF4-FFF2-40B4-BE49-F238E27FC236}">
                <a16:creationId xmlns:a16="http://schemas.microsoft.com/office/drawing/2014/main" id="{3FBB161A-C209-5647-8D86-3595E610BE56}"/>
              </a:ext>
            </a:extLst>
          </p:cNvPr>
          <p:cNvSpPr>
            <a:spLocks noGrp="1"/>
          </p:cNvSpPr>
          <p:nvPr>
            <p:ph type="dt" sz="half" idx="10"/>
          </p:nvPr>
        </p:nvSpPr>
        <p:spPr/>
        <p:txBody>
          <a:bodyPr/>
          <a:lstStyle/>
          <a:p>
            <a:fld id="{6FB5F0C5-CB34-2F45-BD4F-C20D2ADFA264}" type="datetime1">
              <a:rPr lang="en-US" smtClean="0"/>
              <a:t>1/14/23</a:t>
            </a:fld>
            <a:endParaRPr lang="en-US" dirty="0"/>
          </a:p>
        </p:txBody>
      </p:sp>
      <p:sp>
        <p:nvSpPr>
          <p:cNvPr id="5" name="Footer Placeholder 4">
            <a:extLst>
              <a:ext uri="{FF2B5EF4-FFF2-40B4-BE49-F238E27FC236}">
                <a16:creationId xmlns:a16="http://schemas.microsoft.com/office/drawing/2014/main" id="{2EEA3E7A-45B6-3D4B-A132-38751356257B}"/>
              </a:ext>
            </a:extLst>
          </p:cNvPr>
          <p:cNvSpPr>
            <a:spLocks noGrp="1"/>
          </p:cNvSpPr>
          <p:nvPr>
            <p:ph type="ftr" sz="quarter" idx="11"/>
          </p:nvPr>
        </p:nvSpPr>
        <p:spPr/>
        <p:txBody>
          <a:bodyPr/>
          <a:lstStyle/>
          <a:p>
            <a:r>
              <a:rPr lang="en-US" dirty="0"/>
              <a:t>Fundamentals of IT for Posts</a:t>
            </a:r>
          </a:p>
        </p:txBody>
      </p:sp>
      <p:sp>
        <p:nvSpPr>
          <p:cNvPr id="6" name="Slide Number Placeholder 5">
            <a:extLst>
              <a:ext uri="{FF2B5EF4-FFF2-40B4-BE49-F238E27FC236}">
                <a16:creationId xmlns:a16="http://schemas.microsoft.com/office/drawing/2014/main" id="{2D543E57-675E-2C43-A95B-C6E6F7C4CD44}"/>
              </a:ext>
            </a:extLst>
          </p:cNvPr>
          <p:cNvSpPr>
            <a:spLocks noGrp="1"/>
          </p:cNvSpPr>
          <p:nvPr>
            <p:ph type="sldNum" sz="quarter" idx="12"/>
          </p:nvPr>
        </p:nvSpPr>
        <p:spPr/>
        <p:txBody>
          <a:bodyPr/>
          <a:lstStyle/>
          <a:p>
            <a:fld id="{48D05EAA-9491-8D4D-B63F-F34C7E66C610}" type="slidenum">
              <a:rPr lang="en-US" smtClean="0"/>
              <a:t>78</a:t>
            </a:fld>
            <a:endParaRPr lang="en-US" dirty="0"/>
          </a:p>
        </p:txBody>
      </p:sp>
    </p:spTree>
    <p:extLst>
      <p:ext uri="{BB962C8B-B14F-4D97-AF65-F5344CB8AC3E}">
        <p14:creationId xmlns:p14="http://schemas.microsoft.com/office/powerpoint/2010/main" val="23335918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18FDD-9403-5747-AA37-3F8D0406F532}"/>
              </a:ext>
            </a:extLst>
          </p:cNvPr>
          <p:cNvSpPr>
            <a:spLocks noGrp="1"/>
          </p:cNvSpPr>
          <p:nvPr>
            <p:ph type="title"/>
          </p:nvPr>
        </p:nvSpPr>
        <p:spPr>
          <a:xfrm>
            <a:off x="628650" y="1371600"/>
            <a:ext cx="7886700" cy="863600"/>
          </a:xfrm>
        </p:spPr>
        <p:txBody>
          <a:bodyPr>
            <a:noAutofit/>
          </a:bodyPr>
          <a:lstStyle/>
          <a:p>
            <a:r>
              <a:rPr lang="en-US" sz="3200" b="1" dirty="0"/>
              <a:t>Some Facebook Security Settings You Should Fix Right Now</a:t>
            </a:r>
          </a:p>
        </p:txBody>
      </p:sp>
      <p:sp>
        <p:nvSpPr>
          <p:cNvPr id="3" name="Content Placeholder 2">
            <a:extLst>
              <a:ext uri="{FF2B5EF4-FFF2-40B4-BE49-F238E27FC236}">
                <a16:creationId xmlns:a16="http://schemas.microsoft.com/office/drawing/2014/main" id="{59B991E7-9A2B-4441-81C8-04E32BBD5CC2}"/>
              </a:ext>
            </a:extLst>
          </p:cNvPr>
          <p:cNvSpPr>
            <a:spLocks noGrp="1"/>
          </p:cNvSpPr>
          <p:nvPr>
            <p:ph idx="1"/>
          </p:nvPr>
        </p:nvSpPr>
        <p:spPr>
          <a:xfrm>
            <a:off x="628650" y="2556933"/>
            <a:ext cx="7886700" cy="3620030"/>
          </a:xfrm>
        </p:spPr>
        <p:txBody>
          <a:bodyPr>
            <a:normAutofit/>
          </a:bodyPr>
          <a:lstStyle/>
          <a:p>
            <a:r>
              <a:rPr lang="en-US" sz="2400" b="1" dirty="0"/>
              <a:t>Secure Your Login with 2-Factor Authentication</a:t>
            </a:r>
          </a:p>
          <a:p>
            <a:r>
              <a:rPr lang="en-US" sz="2400" b="1" dirty="0"/>
              <a:t>Secure Your Profile Information</a:t>
            </a:r>
          </a:p>
          <a:p>
            <a:r>
              <a:rPr lang="en-US" sz="2400" b="1" dirty="0"/>
              <a:t>Posts and Stories Security</a:t>
            </a:r>
          </a:p>
          <a:p>
            <a:r>
              <a:rPr lang="en-US" sz="2400" b="1" dirty="0"/>
              <a:t>Set Up Security Alerts</a:t>
            </a:r>
          </a:p>
          <a:p>
            <a:r>
              <a:rPr lang="en-US" sz="2400" b="1" dirty="0"/>
              <a:t>Set Apps and Websites Privacy</a:t>
            </a:r>
          </a:p>
          <a:p>
            <a:r>
              <a:rPr lang="en-US" sz="2400" b="1" dirty="0"/>
              <a:t>Set Up Extra Security</a:t>
            </a:r>
          </a:p>
          <a:p>
            <a:r>
              <a:rPr lang="en-US" sz="2400" b="1" dirty="0">
                <a:hlinkClick r:id="rId3"/>
              </a:rPr>
              <a:t>https://www.groovypost.com/howto/9-facebook-security-settings-you-should-fix-right-now/</a:t>
            </a:r>
            <a:endParaRPr lang="en-US" sz="2400" b="1" dirty="0"/>
          </a:p>
          <a:p>
            <a:pPr marL="0" indent="0">
              <a:buNone/>
            </a:pPr>
            <a:endParaRPr lang="en-US" sz="2600" b="1" dirty="0"/>
          </a:p>
          <a:p>
            <a:endParaRPr lang="en-US" dirty="0"/>
          </a:p>
        </p:txBody>
      </p:sp>
      <p:sp>
        <p:nvSpPr>
          <p:cNvPr id="4" name="Date Placeholder 3">
            <a:extLst>
              <a:ext uri="{FF2B5EF4-FFF2-40B4-BE49-F238E27FC236}">
                <a16:creationId xmlns:a16="http://schemas.microsoft.com/office/drawing/2014/main" id="{9E965B1E-E751-C442-B8F0-6C3198B2D958}"/>
              </a:ext>
            </a:extLst>
          </p:cNvPr>
          <p:cNvSpPr>
            <a:spLocks noGrp="1"/>
          </p:cNvSpPr>
          <p:nvPr>
            <p:ph type="dt" sz="half" idx="10"/>
          </p:nvPr>
        </p:nvSpPr>
        <p:spPr/>
        <p:txBody>
          <a:bodyPr/>
          <a:lstStyle/>
          <a:p>
            <a:fld id="{68E9F34F-E100-4843-909B-A0E8CAC42500}" type="datetime1">
              <a:rPr lang="en-US" smtClean="0"/>
              <a:t>1/14/23</a:t>
            </a:fld>
            <a:endParaRPr lang="en-US" dirty="0"/>
          </a:p>
        </p:txBody>
      </p:sp>
      <p:sp>
        <p:nvSpPr>
          <p:cNvPr id="5" name="Footer Placeholder 4">
            <a:extLst>
              <a:ext uri="{FF2B5EF4-FFF2-40B4-BE49-F238E27FC236}">
                <a16:creationId xmlns:a16="http://schemas.microsoft.com/office/drawing/2014/main" id="{3E4CFB0E-CCDA-AB44-A5B4-34607A028581}"/>
              </a:ext>
            </a:extLst>
          </p:cNvPr>
          <p:cNvSpPr>
            <a:spLocks noGrp="1"/>
          </p:cNvSpPr>
          <p:nvPr>
            <p:ph type="ftr" sz="quarter" idx="11"/>
          </p:nvPr>
        </p:nvSpPr>
        <p:spPr/>
        <p:txBody>
          <a:bodyPr/>
          <a:lstStyle/>
          <a:p>
            <a:r>
              <a:rPr lang="en-US" dirty="0"/>
              <a:t>Fundamentals of IT for Posts</a:t>
            </a:r>
          </a:p>
        </p:txBody>
      </p:sp>
      <p:sp>
        <p:nvSpPr>
          <p:cNvPr id="6" name="Slide Number Placeholder 5">
            <a:extLst>
              <a:ext uri="{FF2B5EF4-FFF2-40B4-BE49-F238E27FC236}">
                <a16:creationId xmlns:a16="http://schemas.microsoft.com/office/drawing/2014/main" id="{420AB31D-71D8-664C-83EA-7BE41EC12DF4}"/>
              </a:ext>
            </a:extLst>
          </p:cNvPr>
          <p:cNvSpPr>
            <a:spLocks noGrp="1"/>
          </p:cNvSpPr>
          <p:nvPr>
            <p:ph type="sldNum" sz="quarter" idx="12"/>
          </p:nvPr>
        </p:nvSpPr>
        <p:spPr/>
        <p:txBody>
          <a:bodyPr/>
          <a:lstStyle/>
          <a:p>
            <a:fld id="{48D05EAA-9491-8D4D-B63F-F34C7E66C610}" type="slidenum">
              <a:rPr lang="en-US" smtClean="0"/>
              <a:t>79</a:t>
            </a:fld>
            <a:endParaRPr lang="en-US" dirty="0"/>
          </a:p>
        </p:txBody>
      </p:sp>
    </p:spTree>
    <p:extLst>
      <p:ext uri="{BB962C8B-B14F-4D97-AF65-F5344CB8AC3E}">
        <p14:creationId xmlns:p14="http://schemas.microsoft.com/office/powerpoint/2010/main" val="475786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89DD2-56B6-BF46-92DD-A60FD183AE48}"/>
              </a:ext>
            </a:extLst>
          </p:cNvPr>
          <p:cNvSpPr>
            <a:spLocks noGrp="1"/>
          </p:cNvSpPr>
          <p:nvPr>
            <p:ph type="ctrTitle"/>
          </p:nvPr>
        </p:nvSpPr>
        <p:spPr/>
        <p:txBody>
          <a:bodyPr anchor="ctr">
            <a:normAutofit/>
          </a:bodyPr>
          <a:lstStyle/>
          <a:p>
            <a:r>
              <a:rPr lang="en-US" dirty="0"/>
              <a:t>What is Public Relations?</a:t>
            </a:r>
          </a:p>
        </p:txBody>
      </p:sp>
      <p:sp>
        <p:nvSpPr>
          <p:cNvPr id="4" name="Date Placeholder 3">
            <a:extLst>
              <a:ext uri="{FF2B5EF4-FFF2-40B4-BE49-F238E27FC236}">
                <a16:creationId xmlns:a16="http://schemas.microsoft.com/office/drawing/2014/main" id="{566A7BCB-6D97-0F4E-B14C-0FF764DCFFED}"/>
              </a:ext>
            </a:extLst>
          </p:cNvPr>
          <p:cNvSpPr>
            <a:spLocks noGrp="1"/>
          </p:cNvSpPr>
          <p:nvPr>
            <p:ph type="dt" sz="half" idx="10"/>
          </p:nvPr>
        </p:nvSpPr>
        <p:spPr/>
        <p:txBody>
          <a:bodyPr/>
          <a:lstStyle/>
          <a:p>
            <a:fld id="{A42C7EC4-D054-174F-A58A-DD0BC2BC8E9F}" type="datetime1">
              <a:rPr lang="en-US" smtClean="0"/>
              <a:t>1/14/23</a:t>
            </a:fld>
            <a:endParaRPr lang="en-US"/>
          </a:p>
        </p:txBody>
      </p:sp>
      <p:sp>
        <p:nvSpPr>
          <p:cNvPr id="5" name="Footer Placeholder 4">
            <a:extLst>
              <a:ext uri="{FF2B5EF4-FFF2-40B4-BE49-F238E27FC236}">
                <a16:creationId xmlns:a16="http://schemas.microsoft.com/office/drawing/2014/main" id="{1CEC59EB-13EE-804F-905A-4F2E39AF5295}"/>
              </a:ext>
            </a:extLst>
          </p:cNvPr>
          <p:cNvSpPr>
            <a:spLocks noGrp="1"/>
          </p:cNvSpPr>
          <p:nvPr>
            <p:ph type="ftr" sz="quarter" idx="11"/>
          </p:nvPr>
        </p:nvSpPr>
        <p:spPr/>
        <p:txBody>
          <a:bodyPr/>
          <a:lstStyle/>
          <a:p>
            <a:r>
              <a:rPr lang="en-US" dirty="0"/>
              <a:t>Public Relations Tool Kit - How To</a:t>
            </a:r>
          </a:p>
        </p:txBody>
      </p:sp>
      <p:sp>
        <p:nvSpPr>
          <p:cNvPr id="6" name="Slide Number Placeholder 5">
            <a:extLst>
              <a:ext uri="{FF2B5EF4-FFF2-40B4-BE49-F238E27FC236}">
                <a16:creationId xmlns:a16="http://schemas.microsoft.com/office/drawing/2014/main" id="{5BE3B509-4CAD-2E47-9BB4-02DB7AAC5B90}"/>
              </a:ext>
            </a:extLst>
          </p:cNvPr>
          <p:cNvSpPr>
            <a:spLocks noGrp="1"/>
          </p:cNvSpPr>
          <p:nvPr>
            <p:ph type="sldNum" sz="quarter" idx="12"/>
          </p:nvPr>
        </p:nvSpPr>
        <p:spPr/>
        <p:txBody>
          <a:bodyPr/>
          <a:lstStyle/>
          <a:p>
            <a:fld id="{48D05EAA-9491-8D4D-B63F-F34C7E66C610}" type="slidenum">
              <a:rPr lang="en-US" smtClean="0"/>
              <a:t>8</a:t>
            </a:fld>
            <a:endParaRPr lang="en-US"/>
          </a:p>
        </p:txBody>
      </p:sp>
    </p:spTree>
    <p:extLst>
      <p:ext uri="{BB962C8B-B14F-4D97-AF65-F5344CB8AC3E}">
        <p14:creationId xmlns:p14="http://schemas.microsoft.com/office/powerpoint/2010/main" val="1157339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BFC8-7411-5B49-A373-7990F28062C6}"/>
              </a:ext>
            </a:extLst>
          </p:cNvPr>
          <p:cNvSpPr>
            <a:spLocks noGrp="1"/>
          </p:cNvSpPr>
          <p:nvPr>
            <p:ph type="title"/>
          </p:nvPr>
        </p:nvSpPr>
        <p:spPr/>
        <p:txBody>
          <a:bodyPr/>
          <a:lstStyle/>
          <a:p>
            <a:r>
              <a:rPr lang="en-US" dirty="0"/>
              <a:t>Instagram</a:t>
            </a:r>
          </a:p>
        </p:txBody>
      </p:sp>
      <p:sp>
        <p:nvSpPr>
          <p:cNvPr id="3" name="Content Placeholder 2">
            <a:extLst>
              <a:ext uri="{FF2B5EF4-FFF2-40B4-BE49-F238E27FC236}">
                <a16:creationId xmlns:a16="http://schemas.microsoft.com/office/drawing/2014/main" id="{A259A70B-92CD-5646-9FB1-B413C2A8285E}"/>
              </a:ext>
            </a:extLst>
          </p:cNvPr>
          <p:cNvSpPr>
            <a:spLocks noGrp="1"/>
          </p:cNvSpPr>
          <p:nvPr>
            <p:ph idx="1"/>
          </p:nvPr>
        </p:nvSpPr>
        <p:spPr/>
        <p:txBody>
          <a:bodyPr/>
          <a:lstStyle/>
          <a:p>
            <a:r>
              <a:rPr lang="en-US" dirty="0"/>
              <a:t>Owned by Facebook </a:t>
            </a:r>
          </a:p>
          <a:p>
            <a:pPr lvl="1"/>
            <a:r>
              <a:rPr lang="en-US" dirty="0"/>
              <a:t>Part of the new Metaverse  I haven’t looked into that much yet, I’m sure it’s Zuckerberg’s new way to suck more personal information from us. </a:t>
            </a:r>
          </a:p>
          <a:p>
            <a:r>
              <a:rPr lang="en-US" dirty="0"/>
              <a:t>Simplified version of Facebook</a:t>
            </a:r>
          </a:p>
          <a:p>
            <a:r>
              <a:rPr lang="en-US" dirty="0"/>
              <a:t>Emphasis is on mobile use</a:t>
            </a:r>
          </a:p>
          <a:p>
            <a:r>
              <a:rPr lang="en-US" dirty="0"/>
              <a:t>Focus on photography and video</a:t>
            </a:r>
          </a:p>
        </p:txBody>
      </p:sp>
      <p:sp>
        <p:nvSpPr>
          <p:cNvPr id="4" name="Date Placeholder 3">
            <a:extLst>
              <a:ext uri="{FF2B5EF4-FFF2-40B4-BE49-F238E27FC236}">
                <a16:creationId xmlns:a16="http://schemas.microsoft.com/office/drawing/2014/main" id="{3706030F-0330-B441-889C-2A43524FB60B}"/>
              </a:ext>
            </a:extLst>
          </p:cNvPr>
          <p:cNvSpPr>
            <a:spLocks noGrp="1"/>
          </p:cNvSpPr>
          <p:nvPr>
            <p:ph type="dt" sz="half" idx="10"/>
          </p:nvPr>
        </p:nvSpPr>
        <p:spPr/>
        <p:txBody>
          <a:bodyPr/>
          <a:lstStyle/>
          <a:p>
            <a:fld id="{06AF26F0-229E-3F41-B9CF-785F502833C4}" type="datetime1">
              <a:rPr lang="en-US" smtClean="0"/>
              <a:t>1/14/23</a:t>
            </a:fld>
            <a:endParaRPr lang="en-US" dirty="0"/>
          </a:p>
        </p:txBody>
      </p:sp>
      <p:sp>
        <p:nvSpPr>
          <p:cNvPr id="5" name="Footer Placeholder 4">
            <a:extLst>
              <a:ext uri="{FF2B5EF4-FFF2-40B4-BE49-F238E27FC236}">
                <a16:creationId xmlns:a16="http://schemas.microsoft.com/office/drawing/2014/main" id="{6464A0DA-D305-6241-9E30-027B2660AABB}"/>
              </a:ext>
            </a:extLst>
          </p:cNvPr>
          <p:cNvSpPr>
            <a:spLocks noGrp="1"/>
          </p:cNvSpPr>
          <p:nvPr>
            <p:ph type="ftr" sz="quarter" idx="11"/>
          </p:nvPr>
        </p:nvSpPr>
        <p:spPr/>
        <p:txBody>
          <a:bodyPr/>
          <a:lstStyle/>
          <a:p>
            <a:r>
              <a:rPr lang="en-US" dirty="0"/>
              <a:t>Fundamentals of IT for Posts</a:t>
            </a:r>
          </a:p>
        </p:txBody>
      </p:sp>
      <p:sp>
        <p:nvSpPr>
          <p:cNvPr id="6" name="Slide Number Placeholder 5">
            <a:extLst>
              <a:ext uri="{FF2B5EF4-FFF2-40B4-BE49-F238E27FC236}">
                <a16:creationId xmlns:a16="http://schemas.microsoft.com/office/drawing/2014/main" id="{9B5988BB-CCC6-5647-9666-7E7496980FD9}"/>
              </a:ext>
            </a:extLst>
          </p:cNvPr>
          <p:cNvSpPr>
            <a:spLocks noGrp="1"/>
          </p:cNvSpPr>
          <p:nvPr>
            <p:ph type="sldNum" sz="quarter" idx="12"/>
          </p:nvPr>
        </p:nvSpPr>
        <p:spPr/>
        <p:txBody>
          <a:bodyPr/>
          <a:lstStyle/>
          <a:p>
            <a:fld id="{48D05EAA-9491-8D4D-B63F-F34C7E66C610}" type="slidenum">
              <a:rPr lang="en-US" smtClean="0"/>
              <a:t>80</a:t>
            </a:fld>
            <a:endParaRPr lang="en-US" dirty="0"/>
          </a:p>
        </p:txBody>
      </p:sp>
    </p:spTree>
    <p:extLst>
      <p:ext uri="{BB962C8B-B14F-4D97-AF65-F5344CB8AC3E}">
        <p14:creationId xmlns:p14="http://schemas.microsoft.com/office/powerpoint/2010/main" val="28335998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6021E5-4099-C44C-9202-D953AF59F270}"/>
              </a:ext>
            </a:extLst>
          </p:cNvPr>
          <p:cNvSpPr>
            <a:spLocks noGrp="1"/>
          </p:cNvSpPr>
          <p:nvPr>
            <p:ph type="title"/>
          </p:nvPr>
        </p:nvSpPr>
        <p:spPr>
          <a:xfrm>
            <a:off x="628650" y="1271848"/>
            <a:ext cx="7886700" cy="724904"/>
          </a:xfrm>
        </p:spPr>
        <p:txBody>
          <a:bodyPr/>
          <a:lstStyle/>
          <a:p>
            <a:r>
              <a:rPr lang="en-US" dirty="0"/>
              <a:t>Twitter - Advantages</a:t>
            </a:r>
          </a:p>
        </p:txBody>
      </p:sp>
      <p:sp>
        <p:nvSpPr>
          <p:cNvPr id="5" name="Content Placeholder 4">
            <a:extLst>
              <a:ext uri="{FF2B5EF4-FFF2-40B4-BE49-F238E27FC236}">
                <a16:creationId xmlns:a16="http://schemas.microsoft.com/office/drawing/2014/main" id="{E584ACBF-1861-B248-87AA-D85473A6D1F4}"/>
              </a:ext>
            </a:extLst>
          </p:cNvPr>
          <p:cNvSpPr>
            <a:spLocks noGrp="1"/>
          </p:cNvSpPr>
          <p:nvPr>
            <p:ph idx="1"/>
          </p:nvPr>
        </p:nvSpPr>
        <p:spPr>
          <a:xfrm>
            <a:off x="628650" y="1996752"/>
            <a:ext cx="7886700" cy="4460129"/>
          </a:xfrm>
        </p:spPr>
        <p:txBody>
          <a:bodyPr>
            <a:normAutofit/>
          </a:bodyPr>
          <a:lstStyle/>
          <a:p>
            <a:r>
              <a:rPr lang="en-US" dirty="0"/>
              <a:t>Quick, Fast, and in a Hurry Communications</a:t>
            </a:r>
          </a:p>
          <a:p>
            <a:r>
              <a:rPr lang="en-US" dirty="0"/>
              <a:t>Easy to Use</a:t>
            </a:r>
          </a:p>
          <a:p>
            <a:r>
              <a:rPr lang="en-US" dirty="0"/>
              <a:t>Allows 2-way communications</a:t>
            </a:r>
          </a:p>
          <a:p>
            <a:r>
              <a:rPr lang="en-US" dirty="0"/>
              <a:t>Hashtag Power </a:t>
            </a:r>
          </a:p>
          <a:p>
            <a:pPr lvl="1"/>
            <a:r>
              <a:rPr lang="en-US" dirty="0"/>
              <a:t>Used to reach targeted audience</a:t>
            </a:r>
          </a:p>
          <a:p>
            <a:r>
              <a:rPr lang="en-US" dirty="0"/>
              <a:t>Free Account</a:t>
            </a:r>
          </a:p>
        </p:txBody>
      </p:sp>
      <p:sp>
        <p:nvSpPr>
          <p:cNvPr id="2" name="Date Placeholder 1">
            <a:extLst>
              <a:ext uri="{FF2B5EF4-FFF2-40B4-BE49-F238E27FC236}">
                <a16:creationId xmlns:a16="http://schemas.microsoft.com/office/drawing/2014/main" id="{633E2870-76A2-2F42-88ED-B6DF1B10DFE3}"/>
              </a:ext>
            </a:extLst>
          </p:cNvPr>
          <p:cNvSpPr>
            <a:spLocks noGrp="1"/>
          </p:cNvSpPr>
          <p:nvPr>
            <p:ph type="dt" sz="half" idx="10"/>
          </p:nvPr>
        </p:nvSpPr>
        <p:spPr/>
        <p:txBody>
          <a:bodyPr/>
          <a:lstStyle/>
          <a:p>
            <a:fld id="{FC672E2E-71E4-9B44-B988-F022CF11B449}" type="datetime1">
              <a:rPr lang="en-US" smtClean="0"/>
              <a:t>1/14/23</a:t>
            </a:fld>
            <a:endParaRPr lang="en-US" dirty="0"/>
          </a:p>
        </p:txBody>
      </p:sp>
      <p:sp>
        <p:nvSpPr>
          <p:cNvPr id="3" name="Footer Placeholder 2">
            <a:extLst>
              <a:ext uri="{FF2B5EF4-FFF2-40B4-BE49-F238E27FC236}">
                <a16:creationId xmlns:a16="http://schemas.microsoft.com/office/drawing/2014/main" id="{AB878E41-638E-7F42-8A3A-1420AFB3FB2F}"/>
              </a:ext>
            </a:extLst>
          </p:cNvPr>
          <p:cNvSpPr>
            <a:spLocks noGrp="1"/>
          </p:cNvSpPr>
          <p:nvPr>
            <p:ph type="ftr" sz="quarter" idx="11"/>
          </p:nvPr>
        </p:nvSpPr>
        <p:spPr/>
        <p:txBody>
          <a:bodyPr/>
          <a:lstStyle/>
          <a:p>
            <a:r>
              <a:rPr lang="en-US" dirty="0"/>
              <a:t>Fundamentals of IT for Posts</a:t>
            </a:r>
          </a:p>
        </p:txBody>
      </p:sp>
      <p:sp>
        <p:nvSpPr>
          <p:cNvPr id="6" name="Slide Number Placeholder 5">
            <a:extLst>
              <a:ext uri="{FF2B5EF4-FFF2-40B4-BE49-F238E27FC236}">
                <a16:creationId xmlns:a16="http://schemas.microsoft.com/office/drawing/2014/main" id="{B8AEDA38-F39A-E04B-A30C-1144B384934E}"/>
              </a:ext>
            </a:extLst>
          </p:cNvPr>
          <p:cNvSpPr>
            <a:spLocks noGrp="1"/>
          </p:cNvSpPr>
          <p:nvPr>
            <p:ph type="sldNum" sz="quarter" idx="12"/>
          </p:nvPr>
        </p:nvSpPr>
        <p:spPr/>
        <p:txBody>
          <a:bodyPr/>
          <a:lstStyle/>
          <a:p>
            <a:fld id="{48D05EAA-9491-8D4D-B63F-F34C7E66C610}" type="slidenum">
              <a:rPr lang="en-US" smtClean="0"/>
              <a:t>81</a:t>
            </a:fld>
            <a:endParaRPr lang="en-US" dirty="0"/>
          </a:p>
        </p:txBody>
      </p:sp>
    </p:spTree>
    <p:extLst>
      <p:ext uri="{BB962C8B-B14F-4D97-AF65-F5344CB8AC3E}">
        <p14:creationId xmlns:p14="http://schemas.microsoft.com/office/powerpoint/2010/main" val="13281020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6021E5-4099-C44C-9202-D953AF59F270}"/>
              </a:ext>
            </a:extLst>
          </p:cNvPr>
          <p:cNvSpPr>
            <a:spLocks noGrp="1"/>
          </p:cNvSpPr>
          <p:nvPr>
            <p:ph type="title"/>
          </p:nvPr>
        </p:nvSpPr>
        <p:spPr>
          <a:xfrm>
            <a:off x="628650" y="1271848"/>
            <a:ext cx="7886700" cy="724904"/>
          </a:xfrm>
        </p:spPr>
        <p:txBody>
          <a:bodyPr/>
          <a:lstStyle/>
          <a:p>
            <a:r>
              <a:rPr lang="en-US" dirty="0"/>
              <a:t>Twitter - Disadvantages</a:t>
            </a:r>
          </a:p>
        </p:txBody>
      </p:sp>
      <p:sp>
        <p:nvSpPr>
          <p:cNvPr id="5" name="Content Placeholder 4">
            <a:extLst>
              <a:ext uri="{FF2B5EF4-FFF2-40B4-BE49-F238E27FC236}">
                <a16:creationId xmlns:a16="http://schemas.microsoft.com/office/drawing/2014/main" id="{E584ACBF-1861-B248-87AA-D85473A6D1F4}"/>
              </a:ext>
            </a:extLst>
          </p:cNvPr>
          <p:cNvSpPr>
            <a:spLocks noGrp="1"/>
          </p:cNvSpPr>
          <p:nvPr>
            <p:ph idx="1"/>
          </p:nvPr>
        </p:nvSpPr>
        <p:spPr>
          <a:xfrm>
            <a:off x="628650" y="1996752"/>
            <a:ext cx="7886700" cy="4460129"/>
          </a:xfrm>
        </p:spPr>
        <p:txBody>
          <a:bodyPr>
            <a:normAutofit/>
          </a:bodyPr>
          <a:lstStyle/>
          <a:p>
            <a:r>
              <a:rPr lang="en-US" dirty="0"/>
              <a:t>Time Waster </a:t>
            </a:r>
          </a:p>
          <a:p>
            <a:pPr lvl="1"/>
            <a:r>
              <a:rPr lang="en-US" dirty="0"/>
              <a:t>Get caught in “Rabbit Holes”</a:t>
            </a:r>
          </a:p>
          <a:p>
            <a:r>
              <a:rPr lang="en-US" dirty="0"/>
              <a:t>EVERYONE is watching</a:t>
            </a:r>
          </a:p>
          <a:p>
            <a:r>
              <a:rPr lang="en-US" dirty="0"/>
              <a:t>Audience must be online or may miss the comm.</a:t>
            </a:r>
          </a:p>
          <a:p>
            <a:r>
              <a:rPr lang="en-US" dirty="0"/>
              <a:t>Skill/Time/Commitment required to maintain Audience</a:t>
            </a:r>
          </a:p>
        </p:txBody>
      </p:sp>
      <p:sp>
        <p:nvSpPr>
          <p:cNvPr id="2" name="Date Placeholder 1">
            <a:extLst>
              <a:ext uri="{FF2B5EF4-FFF2-40B4-BE49-F238E27FC236}">
                <a16:creationId xmlns:a16="http://schemas.microsoft.com/office/drawing/2014/main" id="{8232CA1F-82C2-C64E-93FE-1DD780DDDA8D}"/>
              </a:ext>
            </a:extLst>
          </p:cNvPr>
          <p:cNvSpPr>
            <a:spLocks noGrp="1"/>
          </p:cNvSpPr>
          <p:nvPr>
            <p:ph type="dt" sz="half" idx="10"/>
          </p:nvPr>
        </p:nvSpPr>
        <p:spPr/>
        <p:txBody>
          <a:bodyPr/>
          <a:lstStyle/>
          <a:p>
            <a:fld id="{63C02A4F-2DCD-724E-AAAC-A2D311F370DA}" type="datetime1">
              <a:rPr lang="en-US" smtClean="0"/>
              <a:t>1/14/23</a:t>
            </a:fld>
            <a:endParaRPr lang="en-US" dirty="0"/>
          </a:p>
        </p:txBody>
      </p:sp>
      <p:sp>
        <p:nvSpPr>
          <p:cNvPr id="3" name="Footer Placeholder 2">
            <a:extLst>
              <a:ext uri="{FF2B5EF4-FFF2-40B4-BE49-F238E27FC236}">
                <a16:creationId xmlns:a16="http://schemas.microsoft.com/office/drawing/2014/main" id="{57F16D39-E277-DE4F-9171-11F3DCFFDF5F}"/>
              </a:ext>
            </a:extLst>
          </p:cNvPr>
          <p:cNvSpPr>
            <a:spLocks noGrp="1"/>
          </p:cNvSpPr>
          <p:nvPr>
            <p:ph type="ftr" sz="quarter" idx="11"/>
          </p:nvPr>
        </p:nvSpPr>
        <p:spPr/>
        <p:txBody>
          <a:bodyPr/>
          <a:lstStyle/>
          <a:p>
            <a:r>
              <a:rPr lang="en-US" dirty="0"/>
              <a:t>Fundamentals of IT for Posts</a:t>
            </a:r>
          </a:p>
        </p:txBody>
      </p:sp>
      <p:sp>
        <p:nvSpPr>
          <p:cNvPr id="6" name="Slide Number Placeholder 5">
            <a:extLst>
              <a:ext uri="{FF2B5EF4-FFF2-40B4-BE49-F238E27FC236}">
                <a16:creationId xmlns:a16="http://schemas.microsoft.com/office/drawing/2014/main" id="{490A550C-6F60-A24E-9116-C5B8A05ABDEC}"/>
              </a:ext>
            </a:extLst>
          </p:cNvPr>
          <p:cNvSpPr>
            <a:spLocks noGrp="1"/>
          </p:cNvSpPr>
          <p:nvPr>
            <p:ph type="sldNum" sz="quarter" idx="12"/>
          </p:nvPr>
        </p:nvSpPr>
        <p:spPr/>
        <p:txBody>
          <a:bodyPr/>
          <a:lstStyle/>
          <a:p>
            <a:fld id="{48D05EAA-9491-8D4D-B63F-F34C7E66C610}" type="slidenum">
              <a:rPr lang="en-US" smtClean="0"/>
              <a:t>82</a:t>
            </a:fld>
            <a:endParaRPr lang="en-US" dirty="0"/>
          </a:p>
        </p:txBody>
      </p:sp>
    </p:spTree>
    <p:extLst>
      <p:ext uri="{BB962C8B-B14F-4D97-AF65-F5344CB8AC3E}">
        <p14:creationId xmlns:p14="http://schemas.microsoft.com/office/powerpoint/2010/main" val="1094435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983F0-331F-7A4C-9DFF-F0DBAF739F91}"/>
              </a:ext>
            </a:extLst>
          </p:cNvPr>
          <p:cNvSpPr>
            <a:spLocks noGrp="1"/>
          </p:cNvSpPr>
          <p:nvPr>
            <p:ph type="title"/>
          </p:nvPr>
        </p:nvSpPr>
        <p:spPr/>
        <p:txBody>
          <a:bodyPr/>
          <a:lstStyle/>
          <a:p>
            <a:r>
              <a:rPr lang="en-US" dirty="0"/>
              <a:t>YouTube - Advantages</a:t>
            </a:r>
          </a:p>
        </p:txBody>
      </p:sp>
      <p:sp>
        <p:nvSpPr>
          <p:cNvPr id="3" name="Content Placeholder 2">
            <a:extLst>
              <a:ext uri="{FF2B5EF4-FFF2-40B4-BE49-F238E27FC236}">
                <a16:creationId xmlns:a16="http://schemas.microsoft.com/office/drawing/2014/main" id="{6B85B346-7920-1646-A2C5-13E8485CAACB}"/>
              </a:ext>
            </a:extLst>
          </p:cNvPr>
          <p:cNvSpPr>
            <a:spLocks noGrp="1"/>
          </p:cNvSpPr>
          <p:nvPr>
            <p:ph idx="1"/>
          </p:nvPr>
        </p:nvSpPr>
        <p:spPr/>
        <p:txBody>
          <a:bodyPr/>
          <a:lstStyle/>
          <a:p>
            <a:r>
              <a:rPr lang="en-US" dirty="0"/>
              <a:t>Free</a:t>
            </a:r>
          </a:p>
          <a:p>
            <a:r>
              <a:rPr lang="en-US" dirty="0"/>
              <a:t>Popular</a:t>
            </a:r>
          </a:p>
          <a:p>
            <a:r>
              <a:rPr lang="en-US" dirty="0"/>
              <a:t>Relatively Easy to Use</a:t>
            </a:r>
          </a:p>
          <a:p>
            <a:r>
              <a:rPr lang="en-US" dirty="0"/>
              <a:t>Application is available on all platforms</a:t>
            </a:r>
          </a:p>
          <a:p>
            <a:r>
              <a:rPr lang="en-US" dirty="0"/>
              <a:t>Videos are linkable from other sites</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54F166A5-8EFC-2B46-9DF1-2CD7B8D58AD2}"/>
              </a:ext>
            </a:extLst>
          </p:cNvPr>
          <p:cNvSpPr>
            <a:spLocks noGrp="1"/>
          </p:cNvSpPr>
          <p:nvPr>
            <p:ph type="dt" sz="half" idx="10"/>
          </p:nvPr>
        </p:nvSpPr>
        <p:spPr/>
        <p:txBody>
          <a:bodyPr/>
          <a:lstStyle/>
          <a:p>
            <a:fld id="{698BDF14-BD06-9E44-9A36-3D3E44C4C785}" type="datetime1">
              <a:rPr lang="en-US" smtClean="0"/>
              <a:t>1/14/23</a:t>
            </a:fld>
            <a:endParaRPr lang="en-US" dirty="0"/>
          </a:p>
        </p:txBody>
      </p:sp>
      <p:sp>
        <p:nvSpPr>
          <p:cNvPr id="5" name="Footer Placeholder 4">
            <a:extLst>
              <a:ext uri="{FF2B5EF4-FFF2-40B4-BE49-F238E27FC236}">
                <a16:creationId xmlns:a16="http://schemas.microsoft.com/office/drawing/2014/main" id="{8C7D2CA7-1A69-174A-8BD2-C9C70F6041F2}"/>
              </a:ext>
            </a:extLst>
          </p:cNvPr>
          <p:cNvSpPr>
            <a:spLocks noGrp="1"/>
          </p:cNvSpPr>
          <p:nvPr>
            <p:ph type="ftr" sz="quarter" idx="11"/>
          </p:nvPr>
        </p:nvSpPr>
        <p:spPr/>
        <p:txBody>
          <a:bodyPr/>
          <a:lstStyle/>
          <a:p>
            <a:r>
              <a:rPr lang="en-US" dirty="0"/>
              <a:t>Fundamentals of IT for Posts</a:t>
            </a:r>
          </a:p>
        </p:txBody>
      </p:sp>
      <p:sp>
        <p:nvSpPr>
          <p:cNvPr id="6" name="Slide Number Placeholder 5">
            <a:extLst>
              <a:ext uri="{FF2B5EF4-FFF2-40B4-BE49-F238E27FC236}">
                <a16:creationId xmlns:a16="http://schemas.microsoft.com/office/drawing/2014/main" id="{231E1FB3-338F-FA4A-A7F2-76181174A8B4}"/>
              </a:ext>
            </a:extLst>
          </p:cNvPr>
          <p:cNvSpPr>
            <a:spLocks noGrp="1"/>
          </p:cNvSpPr>
          <p:nvPr>
            <p:ph type="sldNum" sz="quarter" idx="12"/>
          </p:nvPr>
        </p:nvSpPr>
        <p:spPr/>
        <p:txBody>
          <a:bodyPr/>
          <a:lstStyle/>
          <a:p>
            <a:fld id="{48D05EAA-9491-8D4D-B63F-F34C7E66C610}" type="slidenum">
              <a:rPr lang="en-US" smtClean="0"/>
              <a:t>83</a:t>
            </a:fld>
            <a:endParaRPr lang="en-US" dirty="0"/>
          </a:p>
        </p:txBody>
      </p:sp>
    </p:spTree>
    <p:extLst>
      <p:ext uri="{BB962C8B-B14F-4D97-AF65-F5344CB8AC3E}">
        <p14:creationId xmlns:p14="http://schemas.microsoft.com/office/powerpoint/2010/main" val="5171974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983F0-331F-7A4C-9DFF-F0DBAF739F91}"/>
              </a:ext>
            </a:extLst>
          </p:cNvPr>
          <p:cNvSpPr>
            <a:spLocks noGrp="1"/>
          </p:cNvSpPr>
          <p:nvPr>
            <p:ph type="title"/>
          </p:nvPr>
        </p:nvSpPr>
        <p:spPr/>
        <p:txBody>
          <a:bodyPr/>
          <a:lstStyle/>
          <a:p>
            <a:r>
              <a:rPr lang="en-US" dirty="0"/>
              <a:t>YouTube - Disadvantages</a:t>
            </a:r>
          </a:p>
        </p:txBody>
      </p:sp>
      <p:sp>
        <p:nvSpPr>
          <p:cNvPr id="3" name="Content Placeholder 2">
            <a:extLst>
              <a:ext uri="{FF2B5EF4-FFF2-40B4-BE49-F238E27FC236}">
                <a16:creationId xmlns:a16="http://schemas.microsoft.com/office/drawing/2014/main" id="{6B85B346-7920-1646-A2C5-13E8485CAACB}"/>
              </a:ext>
            </a:extLst>
          </p:cNvPr>
          <p:cNvSpPr>
            <a:spLocks noGrp="1"/>
          </p:cNvSpPr>
          <p:nvPr>
            <p:ph idx="1"/>
          </p:nvPr>
        </p:nvSpPr>
        <p:spPr/>
        <p:txBody>
          <a:bodyPr>
            <a:normAutofit lnSpcReduction="10000"/>
          </a:bodyPr>
          <a:lstStyle/>
          <a:p>
            <a:r>
              <a:rPr lang="en-US" dirty="0"/>
              <a:t>Google constantly finding ways to monetize it.</a:t>
            </a:r>
          </a:p>
          <a:p>
            <a:r>
              <a:rPr lang="en-US" dirty="0"/>
              <a:t>Related videos may not be something you want to be associated with.</a:t>
            </a:r>
          </a:p>
          <a:p>
            <a:r>
              <a:rPr lang="en-US" dirty="0"/>
              <a:t>Advertisements shown at Googles discretion</a:t>
            </a:r>
          </a:p>
          <a:p>
            <a:pPr lvl="1"/>
            <a:r>
              <a:rPr lang="en-US" dirty="0"/>
              <a:t>Do you know what you are endorsing???</a:t>
            </a:r>
          </a:p>
          <a:p>
            <a:r>
              <a:rPr lang="en-US" dirty="0"/>
              <a:t>Lack of Privacy </a:t>
            </a:r>
          </a:p>
          <a:p>
            <a:pPr lvl="1"/>
            <a:r>
              <a:rPr lang="en-US" dirty="0"/>
              <a:t>Must Monitor/Address  inappropriate comments  constantly.</a:t>
            </a:r>
          </a:p>
          <a:p>
            <a:r>
              <a:rPr lang="en-US" dirty="0"/>
              <a:t>Another Rabbit Hole entrance!</a:t>
            </a:r>
          </a:p>
          <a:p>
            <a:pPr lvl="1"/>
            <a:endParaRPr lang="en-US" dirty="0"/>
          </a:p>
        </p:txBody>
      </p:sp>
      <p:sp>
        <p:nvSpPr>
          <p:cNvPr id="4" name="Date Placeholder 3">
            <a:extLst>
              <a:ext uri="{FF2B5EF4-FFF2-40B4-BE49-F238E27FC236}">
                <a16:creationId xmlns:a16="http://schemas.microsoft.com/office/drawing/2014/main" id="{66EED134-82AC-724C-9D68-7D16311A3E28}"/>
              </a:ext>
            </a:extLst>
          </p:cNvPr>
          <p:cNvSpPr>
            <a:spLocks noGrp="1"/>
          </p:cNvSpPr>
          <p:nvPr>
            <p:ph type="dt" sz="half" idx="10"/>
          </p:nvPr>
        </p:nvSpPr>
        <p:spPr/>
        <p:txBody>
          <a:bodyPr/>
          <a:lstStyle/>
          <a:p>
            <a:fld id="{441EBF8B-FB47-034C-99B9-F20C7E60A125}" type="datetime1">
              <a:rPr lang="en-US" smtClean="0"/>
              <a:t>1/14/23</a:t>
            </a:fld>
            <a:endParaRPr lang="en-US" dirty="0"/>
          </a:p>
        </p:txBody>
      </p:sp>
      <p:sp>
        <p:nvSpPr>
          <p:cNvPr id="5" name="Footer Placeholder 4">
            <a:extLst>
              <a:ext uri="{FF2B5EF4-FFF2-40B4-BE49-F238E27FC236}">
                <a16:creationId xmlns:a16="http://schemas.microsoft.com/office/drawing/2014/main" id="{4D2795FA-DCF5-494B-BF3D-98A050AE6465}"/>
              </a:ext>
            </a:extLst>
          </p:cNvPr>
          <p:cNvSpPr>
            <a:spLocks noGrp="1"/>
          </p:cNvSpPr>
          <p:nvPr>
            <p:ph type="ftr" sz="quarter" idx="11"/>
          </p:nvPr>
        </p:nvSpPr>
        <p:spPr/>
        <p:txBody>
          <a:bodyPr/>
          <a:lstStyle/>
          <a:p>
            <a:r>
              <a:rPr lang="en-US" dirty="0"/>
              <a:t>Fundamentals of IT for Posts</a:t>
            </a:r>
          </a:p>
        </p:txBody>
      </p:sp>
      <p:sp>
        <p:nvSpPr>
          <p:cNvPr id="6" name="Slide Number Placeholder 5">
            <a:extLst>
              <a:ext uri="{FF2B5EF4-FFF2-40B4-BE49-F238E27FC236}">
                <a16:creationId xmlns:a16="http://schemas.microsoft.com/office/drawing/2014/main" id="{FBE5DFF4-BA47-E04D-943A-F0979E2330A5}"/>
              </a:ext>
            </a:extLst>
          </p:cNvPr>
          <p:cNvSpPr>
            <a:spLocks noGrp="1"/>
          </p:cNvSpPr>
          <p:nvPr>
            <p:ph type="sldNum" sz="quarter" idx="12"/>
          </p:nvPr>
        </p:nvSpPr>
        <p:spPr/>
        <p:txBody>
          <a:bodyPr/>
          <a:lstStyle/>
          <a:p>
            <a:fld id="{48D05EAA-9491-8D4D-B63F-F34C7E66C610}" type="slidenum">
              <a:rPr lang="en-US" smtClean="0"/>
              <a:t>84</a:t>
            </a:fld>
            <a:endParaRPr lang="en-US" dirty="0"/>
          </a:p>
        </p:txBody>
      </p:sp>
    </p:spTree>
    <p:extLst>
      <p:ext uri="{BB962C8B-B14F-4D97-AF65-F5344CB8AC3E}">
        <p14:creationId xmlns:p14="http://schemas.microsoft.com/office/powerpoint/2010/main" val="26204389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87F21-1798-3549-9DDB-E8FF3325FEAF}"/>
              </a:ext>
            </a:extLst>
          </p:cNvPr>
          <p:cNvSpPr>
            <a:spLocks noGrp="1"/>
          </p:cNvSpPr>
          <p:nvPr>
            <p:ph type="title"/>
          </p:nvPr>
        </p:nvSpPr>
        <p:spPr/>
        <p:txBody>
          <a:bodyPr/>
          <a:lstStyle/>
          <a:p>
            <a:r>
              <a:rPr lang="en-US" dirty="0"/>
              <a:t>Social Medial Reference Guide</a:t>
            </a:r>
          </a:p>
        </p:txBody>
      </p:sp>
      <p:sp>
        <p:nvSpPr>
          <p:cNvPr id="3" name="Content Placeholder 2">
            <a:extLst>
              <a:ext uri="{FF2B5EF4-FFF2-40B4-BE49-F238E27FC236}">
                <a16:creationId xmlns:a16="http://schemas.microsoft.com/office/drawing/2014/main" id="{856B1D19-D7DC-E744-B706-EA0897439CAE}"/>
              </a:ext>
            </a:extLst>
          </p:cNvPr>
          <p:cNvSpPr>
            <a:spLocks noGrp="1"/>
          </p:cNvSpPr>
          <p:nvPr>
            <p:ph idx="1"/>
          </p:nvPr>
        </p:nvSpPr>
        <p:spPr/>
        <p:txBody>
          <a:bodyPr/>
          <a:lstStyle/>
          <a:p>
            <a:endParaRPr lang="en-US" dirty="0"/>
          </a:p>
          <a:p>
            <a:r>
              <a:rPr lang="en-US" dirty="0"/>
              <a:t>Here’s a good article with better descriptions...</a:t>
            </a:r>
          </a:p>
          <a:p>
            <a:endParaRPr lang="en-US" dirty="0"/>
          </a:p>
          <a:p>
            <a:pPr marL="0" indent="0" algn="ctr">
              <a:buNone/>
            </a:pPr>
            <a:r>
              <a:rPr lang="en-US" dirty="0">
                <a:hlinkClick r:id="rId3"/>
              </a:rPr>
              <a:t>https://smartblogger.com/social-media-sites/</a:t>
            </a:r>
            <a:endParaRPr lang="en-US" dirty="0"/>
          </a:p>
          <a:p>
            <a:pPr marL="0" indent="0">
              <a:buNone/>
            </a:pPr>
            <a:endParaRPr lang="en-US" dirty="0"/>
          </a:p>
        </p:txBody>
      </p:sp>
      <p:sp>
        <p:nvSpPr>
          <p:cNvPr id="4" name="Date Placeholder 3">
            <a:extLst>
              <a:ext uri="{FF2B5EF4-FFF2-40B4-BE49-F238E27FC236}">
                <a16:creationId xmlns:a16="http://schemas.microsoft.com/office/drawing/2014/main" id="{8A65647B-17B3-4F46-B443-F0779AB8B33A}"/>
              </a:ext>
            </a:extLst>
          </p:cNvPr>
          <p:cNvSpPr>
            <a:spLocks noGrp="1"/>
          </p:cNvSpPr>
          <p:nvPr>
            <p:ph type="dt" sz="half" idx="10"/>
          </p:nvPr>
        </p:nvSpPr>
        <p:spPr/>
        <p:txBody>
          <a:bodyPr/>
          <a:lstStyle/>
          <a:p>
            <a:fld id="{CBE1B711-B66D-1546-9060-47B9A1826FB6}" type="datetime1">
              <a:rPr lang="en-US" smtClean="0"/>
              <a:t>1/14/23</a:t>
            </a:fld>
            <a:endParaRPr lang="en-US" dirty="0"/>
          </a:p>
        </p:txBody>
      </p:sp>
      <p:sp>
        <p:nvSpPr>
          <p:cNvPr id="5" name="Footer Placeholder 4">
            <a:extLst>
              <a:ext uri="{FF2B5EF4-FFF2-40B4-BE49-F238E27FC236}">
                <a16:creationId xmlns:a16="http://schemas.microsoft.com/office/drawing/2014/main" id="{DBB73833-83EB-3646-8DE2-B8495BE83737}"/>
              </a:ext>
            </a:extLst>
          </p:cNvPr>
          <p:cNvSpPr>
            <a:spLocks noGrp="1"/>
          </p:cNvSpPr>
          <p:nvPr>
            <p:ph type="ftr" sz="quarter" idx="11"/>
          </p:nvPr>
        </p:nvSpPr>
        <p:spPr/>
        <p:txBody>
          <a:bodyPr/>
          <a:lstStyle/>
          <a:p>
            <a:r>
              <a:rPr lang="en-US" dirty="0"/>
              <a:t>Fundamentals of IT for Posts</a:t>
            </a:r>
          </a:p>
        </p:txBody>
      </p:sp>
      <p:sp>
        <p:nvSpPr>
          <p:cNvPr id="6" name="Slide Number Placeholder 5">
            <a:extLst>
              <a:ext uri="{FF2B5EF4-FFF2-40B4-BE49-F238E27FC236}">
                <a16:creationId xmlns:a16="http://schemas.microsoft.com/office/drawing/2014/main" id="{6433A269-A85E-9948-BF44-4E2F7FD1D270}"/>
              </a:ext>
            </a:extLst>
          </p:cNvPr>
          <p:cNvSpPr>
            <a:spLocks noGrp="1"/>
          </p:cNvSpPr>
          <p:nvPr>
            <p:ph type="sldNum" sz="quarter" idx="12"/>
          </p:nvPr>
        </p:nvSpPr>
        <p:spPr/>
        <p:txBody>
          <a:bodyPr/>
          <a:lstStyle/>
          <a:p>
            <a:fld id="{48D05EAA-9491-8D4D-B63F-F34C7E66C610}" type="slidenum">
              <a:rPr lang="en-US" smtClean="0"/>
              <a:t>85</a:t>
            </a:fld>
            <a:endParaRPr lang="en-US" dirty="0"/>
          </a:p>
        </p:txBody>
      </p:sp>
    </p:spTree>
    <p:extLst>
      <p:ext uri="{BB962C8B-B14F-4D97-AF65-F5344CB8AC3E}">
        <p14:creationId xmlns:p14="http://schemas.microsoft.com/office/powerpoint/2010/main" val="21889537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D9441-556D-2745-814B-C9FAB0C521A9}"/>
              </a:ext>
            </a:extLst>
          </p:cNvPr>
          <p:cNvSpPr>
            <a:spLocks noGrp="1"/>
          </p:cNvSpPr>
          <p:nvPr>
            <p:ph type="title"/>
          </p:nvPr>
        </p:nvSpPr>
        <p:spPr/>
        <p:txBody>
          <a:bodyPr/>
          <a:lstStyle/>
          <a:p>
            <a:r>
              <a:rPr lang="en-US" dirty="0"/>
              <a:t>Websites</a:t>
            </a:r>
          </a:p>
        </p:txBody>
      </p:sp>
      <p:sp>
        <p:nvSpPr>
          <p:cNvPr id="3" name="Content Placeholder 2">
            <a:extLst>
              <a:ext uri="{FF2B5EF4-FFF2-40B4-BE49-F238E27FC236}">
                <a16:creationId xmlns:a16="http://schemas.microsoft.com/office/drawing/2014/main" id="{C320F593-1BB5-C64D-8DDA-9915323146AC}"/>
              </a:ext>
            </a:extLst>
          </p:cNvPr>
          <p:cNvSpPr>
            <a:spLocks noGrp="1"/>
          </p:cNvSpPr>
          <p:nvPr>
            <p:ph idx="1"/>
          </p:nvPr>
        </p:nvSpPr>
        <p:spPr/>
        <p:txBody>
          <a:bodyPr>
            <a:normAutofit/>
          </a:bodyPr>
          <a:lstStyle/>
          <a:p>
            <a:r>
              <a:rPr lang="en-US" dirty="0"/>
              <a:t>Mostly a non-interactive form of Social Media</a:t>
            </a:r>
          </a:p>
          <a:p>
            <a:r>
              <a:rPr lang="en-US" dirty="0"/>
              <a:t>Made for more permanent content / reference material</a:t>
            </a:r>
          </a:p>
          <a:p>
            <a:r>
              <a:rPr lang="en-US" dirty="0"/>
              <a:t>A better place to present your Post to the world.</a:t>
            </a:r>
          </a:p>
          <a:p>
            <a:r>
              <a:rPr lang="en-US" dirty="0"/>
              <a:t>Some say websites are dying out in favor of SM Platforms. </a:t>
            </a:r>
          </a:p>
          <a:p>
            <a:r>
              <a:rPr lang="en-US" dirty="0"/>
              <a:t>SM for overview / Website for specifics</a:t>
            </a:r>
          </a:p>
          <a:p>
            <a:r>
              <a:rPr lang="en-US" dirty="0"/>
              <a:t>Reality Show/ TMZ    vs.   Documentary  ?</a:t>
            </a:r>
          </a:p>
          <a:p>
            <a:endParaRPr lang="en-US" dirty="0"/>
          </a:p>
        </p:txBody>
      </p:sp>
      <p:sp>
        <p:nvSpPr>
          <p:cNvPr id="4" name="Date Placeholder 3">
            <a:extLst>
              <a:ext uri="{FF2B5EF4-FFF2-40B4-BE49-F238E27FC236}">
                <a16:creationId xmlns:a16="http://schemas.microsoft.com/office/drawing/2014/main" id="{203F2D92-BD76-DF44-B70B-F1497669CF7A}"/>
              </a:ext>
            </a:extLst>
          </p:cNvPr>
          <p:cNvSpPr>
            <a:spLocks noGrp="1"/>
          </p:cNvSpPr>
          <p:nvPr>
            <p:ph type="dt" sz="half" idx="10"/>
          </p:nvPr>
        </p:nvSpPr>
        <p:spPr/>
        <p:txBody>
          <a:bodyPr/>
          <a:lstStyle/>
          <a:p>
            <a:fld id="{ED86EEF9-3F2F-E74F-BFF6-F7F23A524F81}" type="datetime1">
              <a:rPr lang="en-US" smtClean="0"/>
              <a:t>1/14/23</a:t>
            </a:fld>
            <a:endParaRPr lang="en-US" dirty="0"/>
          </a:p>
        </p:txBody>
      </p:sp>
      <p:sp>
        <p:nvSpPr>
          <p:cNvPr id="5" name="Footer Placeholder 4">
            <a:extLst>
              <a:ext uri="{FF2B5EF4-FFF2-40B4-BE49-F238E27FC236}">
                <a16:creationId xmlns:a16="http://schemas.microsoft.com/office/drawing/2014/main" id="{31D025C1-0456-044A-AE76-2FA933D8240C}"/>
              </a:ext>
            </a:extLst>
          </p:cNvPr>
          <p:cNvSpPr>
            <a:spLocks noGrp="1"/>
          </p:cNvSpPr>
          <p:nvPr>
            <p:ph type="ftr" sz="quarter" idx="11"/>
          </p:nvPr>
        </p:nvSpPr>
        <p:spPr/>
        <p:txBody>
          <a:bodyPr/>
          <a:lstStyle/>
          <a:p>
            <a:r>
              <a:rPr lang="en-US" dirty="0"/>
              <a:t>Fundamentals of IT for Posts</a:t>
            </a:r>
          </a:p>
        </p:txBody>
      </p:sp>
      <p:sp>
        <p:nvSpPr>
          <p:cNvPr id="6" name="Slide Number Placeholder 5">
            <a:extLst>
              <a:ext uri="{FF2B5EF4-FFF2-40B4-BE49-F238E27FC236}">
                <a16:creationId xmlns:a16="http://schemas.microsoft.com/office/drawing/2014/main" id="{4CC8A1DF-84B4-1D46-948F-CAAFE7A6E50E}"/>
              </a:ext>
            </a:extLst>
          </p:cNvPr>
          <p:cNvSpPr>
            <a:spLocks noGrp="1"/>
          </p:cNvSpPr>
          <p:nvPr>
            <p:ph type="sldNum" sz="quarter" idx="12"/>
          </p:nvPr>
        </p:nvSpPr>
        <p:spPr/>
        <p:txBody>
          <a:bodyPr/>
          <a:lstStyle/>
          <a:p>
            <a:fld id="{48D05EAA-9491-8D4D-B63F-F34C7E66C610}" type="slidenum">
              <a:rPr lang="en-US" smtClean="0"/>
              <a:t>86</a:t>
            </a:fld>
            <a:endParaRPr lang="en-US" dirty="0"/>
          </a:p>
        </p:txBody>
      </p:sp>
    </p:spTree>
    <p:extLst>
      <p:ext uri="{BB962C8B-B14F-4D97-AF65-F5344CB8AC3E}">
        <p14:creationId xmlns:p14="http://schemas.microsoft.com/office/powerpoint/2010/main" val="31957499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8C071-1D37-AB4F-9A13-89F908128209}"/>
              </a:ext>
            </a:extLst>
          </p:cNvPr>
          <p:cNvSpPr>
            <a:spLocks noGrp="1"/>
          </p:cNvSpPr>
          <p:nvPr>
            <p:ph type="title"/>
          </p:nvPr>
        </p:nvSpPr>
        <p:spPr/>
        <p:txBody>
          <a:bodyPr>
            <a:normAutofit/>
          </a:bodyPr>
          <a:lstStyle/>
          <a:p>
            <a:r>
              <a:rPr lang="en-US" dirty="0"/>
              <a:t>https://</a:t>
            </a:r>
            <a:r>
              <a:rPr lang="en-US" dirty="0" err="1"/>
              <a:t>www.legionsites.com</a:t>
            </a:r>
            <a:r>
              <a:rPr lang="en-US" dirty="0"/>
              <a:t>/</a:t>
            </a:r>
          </a:p>
        </p:txBody>
      </p:sp>
      <p:sp>
        <p:nvSpPr>
          <p:cNvPr id="3" name="Content Placeholder 2">
            <a:extLst>
              <a:ext uri="{FF2B5EF4-FFF2-40B4-BE49-F238E27FC236}">
                <a16:creationId xmlns:a16="http://schemas.microsoft.com/office/drawing/2014/main" id="{6D7B1191-9D8C-6348-9C61-C719AC728B46}"/>
              </a:ext>
            </a:extLst>
          </p:cNvPr>
          <p:cNvSpPr>
            <a:spLocks noGrp="1"/>
          </p:cNvSpPr>
          <p:nvPr>
            <p:ph idx="1"/>
          </p:nvPr>
        </p:nvSpPr>
        <p:spPr/>
        <p:txBody>
          <a:bodyPr>
            <a:normAutofit/>
          </a:bodyPr>
          <a:lstStyle/>
          <a:p>
            <a:r>
              <a:rPr lang="en-US" dirty="0"/>
              <a:t>One of a number of companies that cater to Legion Posts for websites.</a:t>
            </a:r>
          </a:p>
          <a:p>
            <a:r>
              <a:rPr lang="en-US" dirty="0"/>
              <a:t>A bit more costly, but not terribly so.</a:t>
            </a:r>
          </a:p>
          <a:p>
            <a:r>
              <a:rPr lang="en-US" dirty="0"/>
              <a:t>Simple boilerplate system </a:t>
            </a:r>
          </a:p>
          <a:p>
            <a:r>
              <a:rPr lang="en-US" dirty="0"/>
              <a:t>Great place to get up and running.</a:t>
            </a:r>
          </a:p>
          <a:p>
            <a:r>
              <a:rPr lang="en-US" dirty="0"/>
              <a:t>Changing later may cause a do-over.</a:t>
            </a:r>
          </a:p>
          <a:p>
            <a:pPr lvl="1"/>
            <a:r>
              <a:rPr lang="en-US" dirty="0"/>
              <a:t>Copy / Paste make this mostly doable as long as you have backups</a:t>
            </a:r>
          </a:p>
        </p:txBody>
      </p:sp>
      <p:sp>
        <p:nvSpPr>
          <p:cNvPr id="4" name="Date Placeholder 3">
            <a:extLst>
              <a:ext uri="{FF2B5EF4-FFF2-40B4-BE49-F238E27FC236}">
                <a16:creationId xmlns:a16="http://schemas.microsoft.com/office/drawing/2014/main" id="{C164B4C3-6A3E-894A-A4C8-ECDA79AB44A2}"/>
              </a:ext>
            </a:extLst>
          </p:cNvPr>
          <p:cNvSpPr>
            <a:spLocks noGrp="1"/>
          </p:cNvSpPr>
          <p:nvPr>
            <p:ph type="dt" sz="half" idx="10"/>
          </p:nvPr>
        </p:nvSpPr>
        <p:spPr/>
        <p:txBody>
          <a:bodyPr/>
          <a:lstStyle/>
          <a:p>
            <a:fld id="{852FBAB6-DE41-EB45-B8D3-E3C6E1AC9FB6}" type="datetime1">
              <a:rPr lang="en-US" smtClean="0"/>
              <a:t>1/14/23</a:t>
            </a:fld>
            <a:endParaRPr lang="en-US" dirty="0"/>
          </a:p>
        </p:txBody>
      </p:sp>
      <p:sp>
        <p:nvSpPr>
          <p:cNvPr id="5" name="Footer Placeholder 4">
            <a:extLst>
              <a:ext uri="{FF2B5EF4-FFF2-40B4-BE49-F238E27FC236}">
                <a16:creationId xmlns:a16="http://schemas.microsoft.com/office/drawing/2014/main" id="{7F8F6191-E27B-8840-97E3-5C17796E9F5F}"/>
              </a:ext>
            </a:extLst>
          </p:cNvPr>
          <p:cNvSpPr>
            <a:spLocks noGrp="1"/>
          </p:cNvSpPr>
          <p:nvPr>
            <p:ph type="ftr" sz="quarter" idx="11"/>
          </p:nvPr>
        </p:nvSpPr>
        <p:spPr/>
        <p:txBody>
          <a:bodyPr/>
          <a:lstStyle/>
          <a:p>
            <a:r>
              <a:rPr lang="en-US" dirty="0"/>
              <a:t>Fundamentals of IT for Posts</a:t>
            </a:r>
          </a:p>
        </p:txBody>
      </p:sp>
      <p:sp>
        <p:nvSpPr>
          <p:cNvPr id="6" name="Slide Number Placeholder 5">
            <a:extLst>
              <a:ext uri="{FF2B5EF4-FFF2-40B4-BE49-F238E27FC236}">
                <a16:creationId xmlns:a16="http://schemas.microsoft.com/office/drawing/2014/main" id="{992B0671-AB1B-CB42-987B-6A649BAF8719}"/>
              </a:ext>
            </a:extLst>
          </p:cNvPr>
          <p:cNvSpPr>
            <a:spLocks noGrp="1"/>
          </p:cNvSpPr>
          <p:nvPr>
            <p:ph type="sldNum" sz="quarter" idx="12"/>
          </p:nvPr>
        </p:nvSpPr>
        <p:spPr/>
        <p:txBody>
          <a:bodyPr/>
          <a:lstStyle/>
          <a:p>
            <a:fld id="{48D05EAA-9491-8D4D-B63F-F34C7E66C610}" type="slidenum">
              <a:rPr lang="en-US" smtClean="0"/>
              <a:t>87</a:t>
            </a:fld>
            <a:endParaRPr lang="en-US" dirty="0"/>
          </a:p>
        </p:txBody>
      </p:sp>
    </p:spTree>
    <p:extLst>
      <p:ext uri="{BB962C8B-B14F-4D97-AF65-F5344CB8AC3E}">
        <p14:creationId xmlns:p14="http://schemas.microsoft.com/office/powerpoint/2010/main" val="9657226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4AE9F-7E44-1A41-AC42-4A772F1D2145}"/>
              </a:ext>
            </a:extLst>
          </p:cNvPr>
          <p:cNvSpPr>
            <a:spLocks noGrp="1"/>
          </p:cNvSpPr>
          <p:nvPr>
            <p:ph type="title"/>
          </p:nvPr>
        </p:nvSpPr>
        <p:spPr/>
        <p:txBody>
          <a:bodyPr/>
          <a:lstStyle/>
          <a:p>
            <a:r>
              <a:rPr lang="en-US" dirty="0" err="1"/>
              <a:t>Wordpress</a:t>
            </a:r>
            <a:r>
              <a:rPr lang="en-US" dirty="0"/>
              <a:t> /  Joomla / Etc.</a:t>
            </a:r>
          </a:p>
        </p:txBody>
      </p:sp>
      <p:sp>
        <p:nvSpPr>
          <p:cNvPr id="3" name="Content Placeholder 2">
            <a:extLst>
              <a:ext uri="{FF2B5EF4-FFF2-40B4-BE49-F238E27FC236}">
                <a16:creationId xmlns:a16="http://schemas.microsoft.com/office/drawing/2014/main" id="{C21DF5C3-67AA-0043-B881-D485C9B27FF1}"/>
              </a:ext>
            </a:extLst>
          </p:cNvPr>
          <p:cNvSpPr>
            <a:spLocks noGrp="1"/>
          </p:cNvSpPr>
          <p:nvPr>
            <p:ph idx="1"/>
          </p:nvPr>
        </p:nvSpPr>
        <p:spPr/>
        <p:txBody>
          <a:bodyPr>
            <a:normAutofit lnSpcReduction="10000"/>
          </a:bodyPr>
          <a:lstStyle/>
          <a:p>
            <a:r>
              <a:rPr lang="en-US" dirty="0"/>
              <a:t>High profile website building platforms</a:t>
            </a:r>
          </a:p>
          <a:p>
            <a:r>
              <a:rPr lang="en-US" dirty="0"/>
              <a:t>Once you are comfortable, it’s fairly easy to maintain, but it does require more effort</a:t>
            </a:r>
          </a:p>
          <a:p>
            <a:r>
              <a:rPr lang="en-US" dirty="0"/>
              <a:t>Problems are solved with google searches</a:t>
            </a:r>
          </a:p>
          <a:p>
            <a:r>
              <a:rPr lang="en-US" dirty="0"/>
              <a:t>They are so prevalent that you may draw a Webmaster or IT manager that wants to learn those skills (Resume!)</a:t>
            </a:r>
          </a:p>
          <a:p>
            <a:r>
              <a:rPr lang="en-US" dirty="0"/>
              <a:t>Free online classes available via WI Public Library Consortium.</a:t>
            </a:r>
          </a:p>
        </p:txBody>
      </p:sp>
      <p:sp>
        <p:nvSpPr>
          <p:cNvPr id="4" name="Date Placeholder 3">
            <a:extLst>
              <a:ext uri="{FF2B5EF4-FFF2-40B4-BE49-F238E27FC236}">
                <a16:creationId xmlns:a16="http://schemas.microsoft.com/office/drawing/2014/main" id="{D2630D14-CDD0-6F4D-B0F7-63E8D94D6B09}"/>
              </a:ext>
            </a:extLst>
          </p:cNvPr>
          <p:cNvSpPr>
            <a:spLocks noGrp="1"/>
          </p:cNvSpPr>
          <p:nvPr>
            <p:ph type="dt" sz="half" idx="10"/>
          </p:nvPr>
        </p:nvSpPr>
        <p:spPr/>
        <p:txBody>
          <a:bodyPr/>
          <a:lstStyle/>
          <a:p>
            <a:fld id="{86A24116-33CC-1D45-ADD5-E573CD1126CB}" type="datetime1">
              <a:rPr lang="en-US" smtClean="0"/>
              <a:t>1/14/23</a:t>
            </a:fld>
            <a:endParaRPr lang="en-US" dirty="0"/>
          </a:p>
        </p:txBody>
      </p:sp>
      <p:sp>
        <p:nvSpPr>
          <p:cNvPr id="5" name="Footer Placeholder 4">
            <a:extLst>
              <a:ext uri="{FF2B5EF4-FFF2-40B4-BE49-F238E27FC236}">
                <a16:creationId xmlns:a16="http://schemas.microsoft.com/office/drawing/2014/main" id="{5DABB758-14EB-424C-AB38-04807CD284EF}"/>
              </a:ext>
            </a:extLst>
          </p:cNvPr>
          <p:cNvSpPr>
            <a:spLocks noGrp="1"/>
          </p:cNvSpPr>
          <p:nvPr>
            <p:ph type="ftr" sz="quarter" idx="11"/>
          </p:nvPr>
        </p:nvSpPr>
        <p:spPr/>
        <p:txBody>
          <a:bodyPr/>
          <a:lstStyle/>
          <a:p>
            <a:r>
              <a:rPr lang="en-US" dirty="0"/>
              <a:t>Fundamentals of IT for Posts</a:t>
            </a:r>
          </a:p>
        </p:txBody>
      </p:sp>
      <p:sp>
        <p:nvSpPr>
          <p:cNvPr id="6" name="Slide Number Placeholder 5">
            <a:extLst>
              <a:ext uri="{FF2B5EF4-FFF2-40B4-BE49-F238E27FC236}">
                <a16:creationId xmlns:a16="http://schemas.microsoft.com/office/drawing/2014/main" id="{BFDD8502-B70A-9D48-8694-09BE55E67919}"/>
              </a:ext>
            </a:extLst>
          </p:cNvPr>
          <p:cNvSpPr>
            <a:spLocks noGrp="1"/>
          </p:cNvSpPr>
          <p:nvPr>
            <p:ph type="sldNum" sz="quarter" idx="12"/>
          </p:nvPr>
        </p:nvSpPr>
        <p:spPr/>
        <p:txBody>
          <a:bodyPr/>
          <a:lstStyle/>
          <a:p>
            <a:fld id="{48D05EAA-9491-8D4D-B63F-F34C7E66C610}" type="slidenum">
              <a:rPr lang="en-US" smtClean="0"/>
              <a:t>88</a:t>
            </a:fld>
            <a:endParaRPr lang="en-US" dirty="0"/>
          </a:p>
        </p:txBody>
      </p:sp>
    </p:spTree>
    <p:extLst>
      <p:ext uri="{BB962C8B-B14F-4D97-AF65-F5344CB8AC3E}">
        <p14:creationId xmlns:p14="http://schemas.microsoft.com/office/powerpoint/2010/main" val="5962566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6097F-2482-664E-8578-44B649EE4417}"/>
              </a:ext>
            </a:extLst>
          </p:cNvPr>
          <p:cNvSpPr>
            <a:spLocks noGrp="1"/>
          </p:cNvSpPr>
          <p:nvPr>
            <p:ph type="title"/>
          </p:nvPr>
        </p:nvSpPr>
        <p:spPr/>
        <p:txBody>
          <a:bodyPr/>
          <a:lstStyle/>
          <a:p>
            <a:r>
              <a:rPr lang="en-US" dirty="0"/>
              <a:t>WordPress vs. Other Solutions</a:t>
            </a:r>
          </a:p>
        </p:txBody>
      </p:sp>
      <p:sp>
        <p:nvSpPr>
          <p:cNvPr id="3" name="Content Placeholder 2">
            <a:extLst>
              <a:ext uri="{FF2B5EF4-FFF2-40B4-BE49-F238E27FC236}">
                <a16:creationId xmlns:a16="http://schemas.microsoft.com/office/drawing/2014/main" id="{4D806BB3-67FD-A64A-842E-881D456085C1}"/>
              </a:ext>
            </a:extLst>
          </p:cNvPr>
          <p:cNvSpPr>
            <a:spLocks noGrp="1"/>
          </p:cNvSpPr>
          <p:nvPr>
            <p:ph idx="1"/>
          </p:nvPr>
        </p:nvSpPr>
        <p:spPr/>
        <p:txBody>
          <a:bodyPr>
            <a:normAutofit/>
          </a:bodyPr>
          <a:lstStyle/>
          <a:p>
            <a:r>
              <a:rPr lang="en-US" dirty="0"/>
              <a:t>For the purposes of this class, I’m going to say it really doesn’t matter</a:t>
            </a:r>
          </a:p>
          <a:p>
            <a:r>
              <a:rPr lang="en-US" dirty="0"/>
              <a:t>I didn’t use something like </a:t>
            </a:r>
            <a:r>
              <a:rPr lang="en-US" dirty="0" err="1"/>
              <a:t>legionsites</a:t>
            </a:r>
            <a:r>
              <a:rPr lang="en-US" dirty="0"/>
              <a:t> because they is very simple and there wasn’t really anything to learn.</a:t>
            </a:r>
          </a:p>
          <a:p>
            <a:r>
              <a:rPr lang="en-US" dirty="0"/>
              <a:t>That might be the exact reason you want to use one of those solutions, especially starting out.</a:t>
            </a:r>
          </a:p>
          <a:p>
            <a:r>
              <a:rPr lang="en-US" dirty="0"/>
              <a:t>You must “Do the Math”.</a:t>
            </a:r>
          </a:p>
          <a:p>
            <a:endParaRPr lang="en-US" dirty="0"/>
          </a:p>
        </p:txBody>
      </p:sp>
      <p:sp>
        <p:nvSpPr>
          <p:cNvPr id="4" name="Date Placeholder 3">
            <a:extLst>
              <a:ext uri="{FF2B5EF4-FFF2-40B4-BE49-F238E27FC236}">
                <a16:creationId xmlns:a16="http://schemas.microsoft.com/office/drawing/2014/main" id="{07E4C276-6187-8943-B854-1159EDEBB378}"/>
              </a:ext>
            </a:extLst>
          </p:cNvPr>
          <p:cNvSpPr>
            <a:spLocks noGrp="1"/>
          </p:cNvSpPr>
          <p:nvPr>
            <p:ph type="dt" sz="half" idx="10"/>
          </p:nvPr>
        </p:nvSpPr>
        <p:spPr/>
        <p:txBody>
          <a:bodyPr/>
          <a:lstStyle/>
          <a:p>
            <a:fld id="{66EB7B2F-EFDF-8642-A92D-B0B19EDA8BB4}" type="datetime1">
              <a:rPr lang="en-US" smtClean="0"/>
              <a:t>1/14/23</a:t>
            </a:fld>
            <a:endParaRPr lang="en-US" dirty="0"/>
          </a:p>
        </p:txBody>
      </p:sp>
      <p:sp>
        <p:nvSpPr>
          <p:cNvPr id="5" name="Footer Placeholder 4">
            <a:extLst>
              <a:ext uri="{FF2B5EF4-FFF2-40B4-BE49-F238E27FC236}">
                <a16:creationId xmlns:a16="http://schemas.microsoft.com/office/drawing/2014/main" id="{CFB23484-E1C7-A649-B69B-CA1AE1DFE47C}"/>
              </a:ext>
            </a:extLst>
          </p:cNvPr>
          <p:cNvSpPr>
            <a:spLocks noGrp="1"/>
          </p:cNvSpPr>
          <p:nvPr>
            <p:ph type="ftr" sz="quarter" idx="11"/>
          </p:nvPr>
        </p:nvSpPr>
        <p:spPr/>
        <p:txBody>
          <a:bodyPr/>
          <a:lstStyle/>
          <a:p>
            <a:r>
              <a:rPr lang="en-US" dirty="0"/>
              <a:t>Fundamentals of IT for Posts</a:t>
            </a:r>
          </a:p>
        </p:txBody>
      </p:sp>
      <p:sp>
        <p:nvSpPr>
          <p:cNvPr id="6" name="Slide Number Placeholder 5">
            <a:extLst>
              <a:ext uri="{FF2B5EF4-FFF2-40B4-BE49-F238E27FC236}">
                <a16:creationId xmlns:a16="http://schemas.microsoft.com/office/drawing/2014/main" id="{832D6FEE-E3FD-484C-A293-0521515BECAD}"/>
              </a:ext>
            </a:extLst>
          </p:cNvPr>
          <p:cNvSpPr>
            <a:spLocks noGrp="1"/>
          </p:cNvSpPr>
          <p:nvPr>
            <p:ph type="sldNum" sz="quarter" idx="12"/>
          </p:nvPr>
        </p:nvSpPr>
        <p:spPr/>
        <p:txBody>
          <a:bodyPr/>
          <a:lstStyle/>
          <a:p>
            <a:fld id="{48D05EAA-9491-8D4D-B63F-F34C7E66C610}" type="slidenum">
              <a:rPr lang="en-US" smtClean="0"/>
              <a:t>89</a:t>
            </a:fld>
            <a:endParaRPr lang="en-US" dirty="0"/>
          </a:p>
        </p:txBody>
      </p:sp>
    </p:spTree>
    <p:extLst>
      <p:ext uri="{BB962C8B-B14F-4D97-AF65-F5344CB8AC3E}">
        <p14:creationId xmlns:p14="http://schemas.microsoft.com/office/powerpoint/2010/main" val="3946923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792D3-A330-19A2-48EE-2799C4EC3F76}"/>
              </a:ext>
            </a:extLst>
          </p:cNvPr>
          <p:cNvSpPr>
            <a:spLocks noGrp="1"/>
          </p:cNvSpPr>
          <p:nvPr>
            <p:ph type="title"/>
          </p:nvPr>
        </p:nvSpPr>
        <p:spPr/>
        <p:txBody>
          <a:bodyPr/>
          <a:lstStyle/>
          <a:p>
            <a:r>
              <a:rPr lang="en-US" dirty="0"/>
              <a:t>NOT Public Relations</a:t>
            </a:r>
          </a:p>
        </p:txBody>
      </p:sp>
      <p:pic>
        <p:nvPicPr>
          <p:cNvPr id="8" name="Content Placeholder 7" descr="A screenshot of a video game&#10;&#10;Description automatically generated">
            <a:hlinkHover r:id="" action="ppaction://noaction" highlightClick="1"/>
            <a:extLst>
              <a:ext uri="{FF2B5EF4-FFF2-40B4-BE49-F238E27FC236}">
                <a16:creationId xmlns:a16="http://schemas.microsoft.com/office/drawing/2014/main" id="{63AF040D-9E27-2C47-859F-F484F0DACB2B}"/>
              </a:ext>
            </a:extLst>
          </p:cNvPr>
          <p:cNvPicPr>
            <a:picLocks noGrp="1" noChangeAspect="1"/>
          </p:cNvPicPr>
          <p:nvPr>
            <p:ph idx="1"/>
          </p:nvPr>
        </p:nvPicPr>
        <p:blipFill>
          <a:blip r:embed="rId3"/>
          <a:stretch>
            <a:fillRect/>
          </a:stretch>
        </p:blipFill>
        <p:spPr>
          <a:xfrm>
            <a:off x="305341" y="2286000"/>
            <a:ext cx="8548585" cy="3573041"/>
          </a:xfrm>
        </p:spPr>
      </p:pic>
      <p:sp>
        <p:nvSpPr>
          <p:cNvPr id="4" name="Date Placeholder 3">
            <a:extLst>
              <a:ext uri="{FF2B5EF4-FFF2-40B4-BE49-F238E27FC236}">
                <a16:creationId xmlns:a16="http://schemas.microsoft.com/office/drawing/2014/main" id="{84DBAD2B-30CA-A3AF-C60B-884C37FB4DAE}"/>
              </a:ext>
            </a:extLst>
          </p:cNvPr>
          <p:cNvSpPr>
            <a:spLocks noGrp="1"/>
          </p:cNvSpPr>
          <p:nvPr>
            <p:ph type="dt" sz="half" idx="10"/>
          </p:nvPr>
        </p:nvSpPr>
        <p:spPr/>
        <p:txBody>
          <a:bodyPr/>
          <a:lstStyle/>
          <a:p>
            <a:fld id="{D3C90BE1-5F55-4A4A-A46B-11CEBB63FC43}" type="datetime1">
              <a:rPr lang="en-US" smtClean="0"/>
              <a:t>1/14/23</a:t>
            </a:fld>
            <a:endParaRPr lang="en-US" dirty="0"/>
          </a:p>
        </p:txBody>
      </p:sp>
      <p:sp>
        <p:nvSpPr>
          <p:cNvPr id="5" name="Footer Placeholder 4">
            <a:extLst>
              <a:ext uri="{FF2B5EF4-FFF2-40B4-BE49-F238E27FC236}">
                <a16:creationId xmlns:a16="http://schemas.microsoft.com/office/drawing/2014/main" id="{11CE3609-CAD8-25A4-7EEE-86EB62D5BB38}"/>
              </a:ext>
            </a:extLst>
          </p:cNvPr>
          <p:cNvSpPr>
            <a:spLocks noGrp="1"/>
          </p:cNvSpPr>
          <p:nvPr>
            <p:ph type="ftr" sz="quarter" idx="11"/>
          </p:nvPr>
        </p:nvSpPr>
        <p:spPr/>
        <p:txBody>
          <a:bodyPr/>
          <a:lstStyle/>
          <a:p>
            <a:r>
              <a:rPr lang="en-US"/>
              <a:t>Public Relations Tool Kit - How To</a:t>
            </a:r>
            <a:endParaRPr lang="en-US" dirty="0"/>
          </a:p>
        </p:txBody>
      </p:sp>
      <p:sp>
        <p:nvSpPr>
          <p:cNvPr id="6" name="Slide Number Placeholder 5">
            <a:extLst>
              <a:ext uri="{FF2B5EF4-FFF2-40B4-BE49-F238E27FC236}">
                <a16:creationId xmlns:a16="http://schemas.microsoft.com/office/drawing/2014/main" id="{A23627D2-8AFB-47E9-A9E2-0EEC39F9D56F}"/>
              </a:ext>
            </a:extLst>
          </p:cNvPr>
          <p:cNvSpPr>
            <a:spLocks noGrp="1"/>
          </p:cNvSpPr>
          <p:nvPr>
            <p:ph type="sldNum" sz="quarter" idx="12"/>
          </p:nvPr>
        </p:nvSpPr>
        <p:spPr/>
        <p:txBody>
          <a:bodyPr/>
          <a:lstStyle/>
          <a:p>
            <a:fld id="{48D05EAA-9491-8D4D-B63F-F34C7E66C610}" type="slidenum">
              <a:rPr lang="en-US" smtClean="0"/>
              <a:t>9</a:t>
            </a:fld>
            <a:endParaRPr lang="en-US" dirty="0"/>
          </a:p>
        </p:txBody>
      </p:sp>
    </p:spTree>
    <p:extLst>
      <p:ext uri="{BB962C8B-B14F-4D97-AF65-F5344CB8AC3E}">
        <p14:creationId xmlns:p14="http://schemas.microsoft.com/office/powerpoint/2010/main" val="8410162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94AC9-D157-D64D-BABA-A8FC9B150F56}"/>
              </a:ext>
            </a:extLst>
          </p:cNvPr>
          <p:cNvSpPr>
            <a:spLocks noGrp="1"/>
          </p:cNvSpPr>
          <p:nvPr>
            <p:ph type="title"/>
          </p:nvPr>
        </p:nvSpPr>
        <p:spPr/>
        <p:txBody>
          <a:bodyPr/>
          <a:lstStyle/>
          <a:p>
            <a:pPr algn="ctr"/>
            <a:r>
              <a:rPr lang="en-US" dirty="0"/>
              <a:t>How Social Media Works</a:t>
            </a:r>
          </a:p>
        </p:txBody>
      </p:sp>
      <p:sp>
        <p:nvSpPr>
          <p:cNvPr id="3" name="Content Placeholder 2">
            <a:extLst>
              <a:ext uri="{FF2B5EF4-FFF2-40B4-BE49-F238E27FC236}">
                <a16:creationId xmlns:a16="http://schemas.microsoft.com/office/drawing/2014/main" id="{C239D0A6-D8F0-604E-AF51-4ECC7615269C}"/>
              </a:ext>
            </a:extLst>
          </p:cNvPr>
          <p:cNvSpPr>
            <a:spLocks noGrp="1"/>
          </p:cNvSpPr>
          <p:nvPr>
            <p:ph type="body" idx="1"/>
          </p:nvPr>
        </p:nvSpPr>
        <p:spPr/>
        <p:txBody>
          <a:bodyPr>
            <a:normAutofit/>
          </a:bodyPr>
          <a:lstStyle/>
          <a:p>
            <a:endParaRPr lang="en-US" dirty="0"/>
          </a:p>
        </p:txBody>
      </p:sp>
      <p:sp>
        <p:nvSpPr>
          <p:cNvPr id="4" name="Date Placeholder 3">
            <a:extLst>
              <a:ext uri="{FF2B5EF4-FFF2-40B4-BE49-F238E27FC236}">
                <a16:creationId xmlns:a16="http://schemas.microsoft.com/office/drawing/2014/main" id="{B8E10B7D-537C-5645-8727-549D1BDF1793}"/>
              </a:ext>
            </a:extLst>
          </p:cNvPr>
          <p:cNvSpPr>
            <a:spLocks noGrp="1"/>
          </p:cNvSpPr>
          <p:nvPr>
            <p:ph type="dt" sz="half" idx="10"/>
          </p:nvPr>
        </p:nvSpPr>
        <p:spPr/>
        <p:txBody>
          <a:bodyPr/>
          <a:lstStyle/>
          <a:p>
            <a:fld id="{B19F8481-917C-EF4C-9156-B03A0E63BCD5}" type="datetime1">
              <a:rPr lang="en-US" smtClean="0"/>
              <a:t>1/14/23</a:t>
            </a:fld>
            <a:endParaRPr lang="en-US"/>
          </a:p>
        </p:txBody>
      </p:sp>
      <p:sp>
        <p:nvSpPr>
          <p:cNvPr id="5" name="Footer Placeholder 4">
            <a:extLst>
              <a:ext uri="{FF2B5EF4-FFF2-40B4-BE49-F238E27FC236}">
                <a16:creationId xmlns:a16="http://schemas.microsoft.com/office/drawing/2014/main" id="{B26A614B-771F-0B45-B572-85AA2EAA5998}"/>
              </a:ext>
            </a:extLst>
          </p:cNvPr>
          <p:cNvSpPr>
            <a:spLocks noGrp="1"/>
          </p:cNvSpPr>
          <p:nvPr>
            <p:ph type="ftr" sz="quarter" idx="11"/>
          </p:nvPr>
        </p:nvSpPr>
        <p:spPr/>
        <p:txBody>
          <a:bodyPr/>
          <a:lstStyle/>
          <a:p>
            <a:r>
              <a:rPr lang="en-US"/>
              <a:t>Fundamentals of IT for Posts</a:t>
            </a:r>
          </a:p>
        </p:txBody>
      </p:sp>
      <p:sp>
        <p:nvSpPr>
          <p:cNvPr id="6" name="Slide Number Placeholder 5">
            <a:extLst>
              <a:ext uri="{FF2B5EF4-FFF2-40B4-BE49-F238E27FC236}">
                <a16:creationId xmlns:a16="http://schemas.microsoft.com/office/drawing/2014/main" id="{774F01D0-5C0E-5B4B-A3E7-D2B08B5EA6A7}"/>
              </a:ext>
            </a:extLst>
          </p:cNvPr>
          <p:cNvSpPr>
            <a:spLocks noGrp="1"/>
          </p:cNvSpPr>
          <p:nvPr>
            <p:ph type="sldNum" sz="quarter" idx="12"/>
          </p:nvPr>
        </p:nvSpPr>
        <p:spPr/>
        <p:txBody>
          <a:bodyPr/>
          <a:lstStyle/>
          <a:p>
            <a:fld id="{48D05EAA-9491-8D4D-B63F-F34C7E66C610}" type="slidenum">
              <a:rPr lang="en-US" smtClean="0"/>
              <a:t>90</a:t>
            </a:fld>
            <a:endParaRPr lang="en-US"/>
          </a:p>
        </p:txBody>
      </p:sp>
    </p:spTree>
    <p:extLst>
      <p:ext uri="{BB962C8B-B14F-4D97-AF65-F5344CB8AC3E}">
        <p14:creationId xmlns:p14="http://schemas.microsoft.com/office/powerpoint/2010/main" val="19697527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EC1EE-6B48-EE40-91CC-38F242C0BC1D}"/>
              </a:ext>
            </a:extLst>
          </p:cNvPr>
          <p:cNvSpPr>
            <a:spLocks noGrp="1"/>
          </p:cNvSpPr>
          <p:nvPr>
            <p:ph type="title"/>
          </p:nvPr>
        </p:nvSpPr>
        <p:spPr/>
        <p:txBody>
          <a:bodyPr>
            <a:normAutofit/>
          </a:bodyPr>
          <a:lstStyle/>
          <a:p>
            <a:r>
              <a:rPr lang="en-US" dirty="0"/>
              <a:t>Challenges of using Social Media</a:t>
            </a:r>
          </a:p>
        </p:txBody>
      </p:sp>
      <p:sp>
        <p:nvSpPr>
          <p:cNvPr id="3" name="Content Placeholder 2">
            <a:extLst>
              <a:ext uri="{FF2B5EF4-FFF2-40B4-BE49-F238E27FC236}">
                <a16:creationId xmlns:a16="http://schemas.microsoft.com/office/drawing/2014/main" id="{781E5577-4931-3543-B523-74A8D8C19D3A}"/>
              </a:ext>
            </a:extLst>
          </p:cNvPr>
          <p:cNvSpPr>
            <a:spLocks noGrp="1"/>
          </p:cNvSpPr>
          <p:nvPr>
            <p:ph idx="1"/>
          </p:nvPr>
        </p:nvSpPr>
        <p:spPr/>
        <p:txBody>
          <a:bodyPr>
            <a:normAutofit/>
          </a:bodyPr>
          <a:lstStyle/>
          <a:p>
            <a:r>
              <a:rPr lang="en-US" dirty="0"/>
              <a:t>Large % of Post still against using social media.</a:t>
            </a:r>
          </a:p>
          <a:p>
            <a:r>
              <a:rPr lang="en-US" dirty="0"/>
              <a:t>Important because contact via Paper is</a:t>
            </a:r>
          </a:p>
          <a:p>
            <a:pPr lvl="1"/>
            <a:r>
              <a:rPr lang="en-US" dirty="0"/>
              <a:t>Expensive</a:t>
            </a:r>
          </a:p>
          <a:p>
            <a:pPr lvl="1"/>
            <a:r>
              <a:rPr lang="en-US" dirty="0"/>
              <a:t>Extensive volunteer hours </a:t>
            </a:r>
          </a:p>
          <a:p>
            <a:r>
              <a:rPr lang="en-US" dirty="0"/>
              <a:t>Whether or not you use paper depends on…</a:t>
            </a:r>
          </a:p>
          <a:p>
            <a:pPr lvl="1"/>
            <a:r>
              <a:rPr lang="en-US" dirty="0"/>
              <a:t>Size of Post</a:t>
            </a:r>
          </a:p>
          <a:p>
            <a:pPr lvl="1"/>
            <a:r>
              <a:rPr lang="en-US" dirty="0"/>
              <a:t>Demographics </a:t>
            </a:r>
          </a:p>
          <a:p>
            <a:pPr lvl="1"/>
            <a:r>
              <a:rPr lang="en-US" dirty="0"/>
              <a:t>Active volunteers (for content AND prep)</a:t>
            </a:r>
          </a:p>
        </p:txBody>
      </p:sp>
      <p:sp>
        <p:nvSpPr>
          <p:cNvPr id="4" name="Date Placeholder 3">
            <a:extLst>
              <a:ext uri="{FF2B5EF4-FFF2-40B4-BE49-F238E27FC236}">
                <a16:creationId xmlns:a16="http://schemas.microsoft.com/office/drawing/2014/main" id="{88280C71-707D-D24F-BEC6-B0BAC53D5FAF}"/>
              </a:ext>
            </a:extLst>
          </p:cNvPr>
          <p:cNvSpPr>
            <a:spLocks noGrp="1"/>
          </p:cNvSpPr>
          <p:nvPr>
            <p:ph type="dt" sz="half" idx="10"/>
          </p:nvPr>
        </p:nvSpPr>
        <p:spPr/>
        <p:txBody>
          <a:bodyPr/>
          <a:lstStyle/>
          <a:p>
            <a:fld id="{545B040B-E178-3942-964D-06EC3C906D74}" type="datetime1">
              <a:rPr lang="en-US" smtClean="0"/>
              <a:t>1/14/23</a:t>
            </a:fld>
            <a:endParaRPr lang="en-US" dirty="0"/>
          </a:p>
        </p:txBody>
      </p:sp>
      <p:sp>
        <p:nvSpPr>
          <p:cNvPr id="5" name="Footer Placeholder 4">
            <a:extLst>
              <a:ext uri="{FF2B5EF4-FFF2-40B4-BE49-F238E27FC236}">
                <a16:creationId xmlns:a16="http://schemas.microsoft.com/office/drawing/2014/main" id="{268978ED-6ED9-BB4F-A414-9494FC5F1914}"/>
              </a:ext>
            </a:extLst>
          </p:cNvPr>
          <p:cNvSpPr>
            <a:spLocks noGrp="1"/>
          </p:cNvSpPr>
          <p:nvPr>
            <p:ph type="ftr" sz="quarter" idx="11"/>
          </p:nvPr>
        </p:nvSpPr>
        <p:spPr/>
        <p:txBody>
          <a:bodyPr/>
          <a:lstStyle/>
          <a:p>
            <a:r>
              <a:rPr lang="en-US"/>
              <a:t>Fundamentals of IT for Posts</a:t>
            </a:r>
            <a:endParaRPr lang="en-US" dirty="0"/>
          </a:p>
        </p:txBody>
      </p:sp>
      <p:sp>
        <p:nvSpPr>
          <p:cNvPr id="6" name="Slide Number Placeholder 5">
            <a:extLst>
              <a:ext uri="{FF2B5EF4-FFF2-40B4-BE49-F238E27FC236}">
                <a16:creationId xmlns:a16="http://schemas.microsoft.com/office/drawing/2014/main" id="{99B337BC-43F8-EE41-BA56-9A4A5CF93193}"/>
              </a:ext>
            </a:extLst>
          </p:cNvPr>
          <p:cNvSpPr>
            <a:spLocks noGrp="1"/>
          </p:cNvSpPr>
          <p:nvPr>
            <p:ph type="sldNum" sz="quarter" idx="12"/>
          </p:nvPr>
        </p:nvSpPr>
        <p:spPr/>
        <p:txBody>
          <a:bodyPr/>
          <a:lstStyle/>
          <a:p>
            <a:fld id="{48D05EAA-9491-8D4D-B63F-F34C7E66C610}" type="slidenum">
              <a:rPr lang="en-US" smtClean="0"/>
              <a:t>91</a:t>
            </a:fld>
            <a:endParaRPr lang="en-US" dirty="0"/>
          </a:p>
        </p:txBody>
      </p:sp>
    </p:spTree>
    <p:extLst>
      <p:ext uri="{BB962C8B-B14F-4D97-AF65-F5344CB8AC3E}">
        <p14:creationId xmlns:p14="http://schemas.microsoft.com/office/powerpoint/2010/main" val="40324562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EC1EE-6B48-EE40-91CC-38F242C0BC1D}"/>
              </a:ext>
            </a:extLst>
          </p:cNvPr>
          <p:cNvSpPr>
            <a:spLocks noGrp="1"/>
          </p:cNvSpPr>
          <p:nvPr>
            <p:ph type="title"/>
          </p:nvPr>
        </p:nvSpPr>
        <p:spPr/>
        <p:txBody>
          <a:bodyPr>
            <a:normAutofit/>
          </a:bodyPr>
          <a:lstStyle/>
          <a:p>
            <a:r>
              <a:rPr lang="en-US" dirty="0"/>
              <a:t>Challenges of using Social Media</a:t>
            </a:r>
          </a:p>
        </p:txBody>
      </p:sp>
      <p:sp>
        <p:nvSpPr>
          <p:cNvPr id="3" name="Content Placeholder 2">
            <a:extLst>
              <a:ext uri="{FF2B5EF4-FFF2-40B4-BE49-F238E27FC236}">
                <a16:creationId xmlns:a16="http://schemas.microsoft.com/office/drawing/2014/main" id="{781E5577-4931-3543-B523-74A8D8C19D3A}"/>
              </a:ext>
            </a:extLst>
          </p:cNvPr>
          <p:cNvSpPr>
            <a:spLocks noGrp="1"/>
          </p:cNvSpPr>
          <p:nvPr>
            <p:ph idx="1"/>
          </p:nvPr>
        </p:nvSpPr>
        <p:spPr/>
        <p:txBody>
          <a:bodyPr>
            <a:normAutofit lnSpcReduction="10000"/>
          </a:bodyPr>
          <a:lstStyle/>
          <a:p>
            <a:r>
              <a:rPr lang="en-US" dirty="0"/>
              <a:t>Reaching someone via Facebook Posts is hit and miss unless you pay for “Boosting” Posts</a:t>
            </a:r>
          </a:p>
          <a:p>
            <a:pPr lvl="1"/>
            <a:r>
              <a:rPr lang="en-US" dirty="0"/>
              <a:t>Approximately $15.00 / Post</a:t>
            </a:r>
          </a:p>
          <a:p>
            <a:r>
              <a:rPr lang="en-US" dirty="0"/>
              <a:t>You have to understand the algorithm</a:t>
            </a:r>
          </a:p>
          <a:p>
            <a:pPr lvl="1"/>
            <a:r>
              <a:rPr lang="en-US" dirty="0"/>
              <a:t>Has a lot to do with  comments and shares </a:t>
            </a:r>
          </a:p>
          <a:p>
            <a:r>
              <a:rPr lang="en-US" dirty="0"/>
              <a:t>Disparaging comments / Online Arguments</a:t>
            </a:r>
          </a:p>
          <a:p>
            <a:pPr lvl="1"/>
            <a:r>
              <a:rPr lang="en-US" dirty="0"/>
              <a:t>constant worry</a:t>
            </a:r>
          </a:p>
          <a:p>
            <a:r>
              <a:rPr lang="en-US" dirty="0"/>
              <a:t>It is incredibly easy to offend someone!</a:t>
            </a:r>
          </a:p>
          <a:p>
            <a:r>
              <a:rPr lang="en-US" dirty="0"/>
              <a:t>My most successful post was this…</a:t>
            </a:r>
          </a:p>
          <a:p>
            <a:pPr marL="0" indent="0">
              <a:buNone/>
            </a:pPr>
            <a:endParaRPr lang="en-US" dirty="0"/>
          </a:p>
          <a:p>
            <a:endParaRPr lang="en-US" dirty="0"/>
          </a:p>
          <a:p>
            <a:pPr marL="0" indent="0">
              <a:buNone/>
            </a:pPr>
            <a:endParaRPr lang="en-US" dirty="0"/>
          </a:p>
          <a:p>
            <a:endParaRPr lang="en-US" dirty="0"/>
          </a:p>
          <a:p>
            <a:pPr lvl="1"/>
            <a:endParaRPr lang="en-US" dirty="0"/>
          </a:p>
        </p:txBody>
      </p:sp>
      <p:sp>
        <p:nvSpPr>
          <p:cNvPr id="4" name="Date Placeholder 3">
            <a:extLst>
              <a:ext uri="{FF2B5EF4-FFF2-40B4-BE49-F238E27FC236}">
                <a16:creationId xmlns:a16="http://schemas.microsoft.com/office/drawing/2014/main" id="{62CE988C-EDB1-1F42-94B5-AAD6759BD22F}"/>
              </a:ext>
            </a:extLst>
          </p:cNvPr>
          <p:cNvSpPr>
            <a:spLocks noGrp="1"/>
          </p:cNvSpPr>
          <p:nvPr>
            <p:ph type="dt" sz="half" idx="10"/>
          </p:nvPr>
        </p:nvSpPr>
        <p:spPr/>
        <p:txBody>
          <a:bodyPr/>
          <a:lstStyle/>
          <a:p>
            <a:fld id="{FEB1ADFA-2E0A-3744-B94E-BD90C9902BA8}" type="datetime1">
              <a:rPr lang="en-US" smtClean="0"/>
              <a:t>1/14/23</a:t>
            </a:fld>
            <a:endParaRPr lang="en-US" dirty="0"/>
          </a:p>
        </p:txBody>
      </p:sp>
      <p:sp>
        <p:nvSpPr>
          <p:cNvPr id="5" name="Footer Placeholder 4">
            <a:extLst>
              <a:ext uri="{FF2B5EF4-FFF2-40B4-BE49-F238E27FC236}">
                <a16:creationId xmlns:a16="http://schemas.microsoft.com/office/drawing/2014/main" id="{B361FF20-18FE-444B-8378-F7EF08901359}"/>
              </a:ext>
            </a:extLst>
          </p:cNvPr>
          <p:cNvSpPr>
            <a:spLocks noGrp="1"/>
          </p:cNvSpPr>
          <p:nvPr>
            <p:ph type="ftr" sz="quarter" idx="11"/>
          </p:nvPr>
        </p:nvSpPr>
        <p:spPr/>
        <p:txBody>
          <a:bodyPr/>
          <a:lstStyle/>
          <a:p>
            <a:r>
              <a:rPr lang="en-US"/>
              <a:t>Fundamentals of IT for Posts</a:t>
            </a:r>
            <a:endParaRPr lang="en-US" dirty="0"/>
          </a:p>
        </p:txBody>
      </p:sp>
      <p:sp>
        <p:nvSpPr>
          <p:cNvPr id="6" name="Slide Number Placeholder 5">
            <a:extLst>
              <a:ext uri="{FF2B5EF4-FFF2-40B4-BE49-F238E27FC236}">
                <a16:creationId xmlns:a16="http://schemas.microsoft.com/office/drawing/2014/main" id="{D0611222-D0F2-7042-A2C1-5EB8DE48E10C}"/>
              </a:ext>
            </a:extLst>
          </p:cNvPr>
          <p:cNvSpPr>
            <a:spLocks noGrp="1"/>
          </p:cNvSpPr>
          <p:nvPr>
            <p:ph type="sldNum" sz="quarter" idx="12"/>
          </p:nvPr>
        </p:nvSpPr>
        <p:spPr/>
        <p:txBody>
          <a:bodyPr/>
          <a:lstStyle/>
          <a:p>
            <a:fld id="{48D05EAA-9491-8D4D-B63F-F34C7E66C610}" type="slidenum">
              <a:rPr lang="en-US" smtClean="0"/>
              <a:t>92</a:t>
            </a:fld>
            <a:endParaRPr lang="en-US" dirty="0"/>
          </a:p>
        </p:txBody>
      </p:sp>
    </p:spTree>
    <p:extLst>
      <p:ext uri="{BB962C8B-B14F-4D97-AF65-F5344CB8AC3E}">
        <p14:creationId xmlns:p14="http://schemas.microsoft.com/office/powerpoint/2010/main" val="14280560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indoor&#10;&#10;Description automatically generated">
            <a:extLst>
              <a:ext uri="{FF2B5EF4-FFF2-40B4-BE49-F238E27FC236}">
                <a16:creationId xmlns:a16="http://schemas.microsoft.com/office/drawing/2014/main" id="{041FEAE3-8AA7-BF48-83D0-6DF3A95082EC}"/>
              </a:ext>
            </a:extLst>
          </p:cNvPr>
          <p:cNvPicPr>
            <a:picLocks noChangeAspect="1"/>
          </p:cNvPicPr>
          <p:nvPr/>
        </p:nvPicPr>
        <p:blipFill>
          <a:blip r:embed="rId3"/>
          <a:stretch>
            <a:fillRect/>
          </a:stretch>
        </p:blipFill>
        <p:spPr>
          <a:xfrm>
            <a:off x="5334423" y="939799"/>
            <a:ext cx="3657176" cy="5753101"/>
          </a:xfrm>
          <a:prstGeom prst="rect">
            <a:avLst/>
          </a:prstGeom>
        </p:spPr>
      </p:pic>
      <p:sp>
        <p:nvSpPr>
          <p:cNvPr id="3" name="Rectangle 2">
            <a:extLst>
              <a:ext uri="{FF2B5EF4-FFF2-40B4-BE49-F238E27FC236}">
                <a16:creationId xmlns:a16="http://schemas.microsoft.com/office/drawing/2014/main" id="{285E4BAF-642A-D24E-AB15-C98C552B1AF5}"/>
              </a:ext>
            </a:extLst>
          </p:cNvPr>
          <p:cNvSpPr/>
          <p:nvPr/>
        </p:nvSpPr>
        <p:spPr>
          <a:xfrm>
            <a:off x="368301" y="1282700"/>
            <a:ext cx="4394199" cy="1077218"/>
          </a:xfrm>
          <a:prstGeom prst="rect">
            <a:avLst/>
          </a:prstGeom>
        </p:spPr>
        <p:txBody>
          <a:bodyPr wrap="square">
            <a:spAutoFit/>
          </a:bodyPr>
          <a:lstStyle/>
          <a:p>
            <a:pPr algn="ctr"/>
            <a:r>
              <a:rPr lang="en-US" sz="3200" dirty="0"/>
              <a:t>Comedy and Humor Danger Zone</a:t>
            </a:r>
          </a:p>
        </p:txBody>
      </p:sp>
      <p:sp>
        <p:nvSpPr>
          <p:cNvPr id="5" name="Content Placeholder 20">
            <a:extLst>
              <a:ext uri="{FF2B5EF4-FFF2-40B4-BE49-F238E27FC236}">
                <a16:creationId xmlns:a16="http://schemas.microsoft.com/office/drawing/2014/main" id="{BA01E421-FCA9-EE4F-9CFA-19827C7B10E7}"/>
              </a:ext>
            </a:extLst>
          </p:cNvPr>
          <p:cNvSpPr txBox="1">
            <a:spLocks/>
          </p:cNvSpPr>
          <p:nvPr/>
        </p:nvSpPr>
        <p:spPr>
          <a:xfrm>
            <a:off x="450885" y="2451100"/>
            <a:ext cx="4311615" cy="3949266"/>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This post was:</a:t>
            </a:r>
          </a:p>
          <a:p>
            <a:pPr lvl="1"/>
            <a:r>
              <a:rPr lang="en-US" sz="1800" dirty="0"/>
              <a:t>NOT Political</a:t>
            </a:r>
          </a:p>
          <a:p>
            <a:pPr lvl="1"/>
            <a:r>
              <a:rPr lang="en-US" sz="1800" dirty="0"/>
              <a:t>NOT Religious</a:t>
            </a:r>
          </a:p>
          <a:p>
            <a:pPr lvl="1"/>
            <a:r>
              <a:rPr lang="en-US" sz="1800" dirty="0"/>
              <a:t>Veteran Related</a:t>
            </a:r>
          </a:p>
          <a:p>
            <a:r>
              <a:rPr lang="en-US" sz="1800" dirty="0"/>
              <a:t>It didn’t have much of a chance of offending anyone</a:t>
            </a:r>
          </a:p>
          <a:p>
            <a:pPr marL="0" indent="0" algn="ctr">
              <a:buNone/>
            </a:pPr>
            <a:r>
              <a:rPr lang="en-US" sz="1800" dirty="0">
                <a:solidFill>
                  <a:srgbClr val="FF0000"/>
                </a:solidFill>
              </a:rPr>
              <a:t>HOWEVER, THAT IS UNIQUE!</a:t>
            </a:r>
          </a:p>
          <a:p>
            <a:r>
              <a:rPr lang="en-US" sz="1800" dirty="0"/>
              <a:t>Offending anyone is the LAST thing you want to do. </a:t>
            </a:r>
          </a:p>
          <a:p>
            <a:r>
              <a:rPr lang="en-US" sz="1800" dirty="0"/>
              <a:t>I sent this as a text message to leadership for approval – ALWAYS GET A SECOND OPINION</a:t>
            </a:r>
          </a:p>
        </p:txBody>
      </p:sp>
      <p:sp>
        <p:nvSpPr>
          <p:cNvPr id="4" name="Date Placeholder 3">
            <a:extLst>
              <a:ext uri="{FF2B5EF4-FFF2-40B4-BE49-F238E27FC236}">
                <a16:creationId xmlns:a16="http://schemas.microsoft.com/office/drawing/2014/main" id="{210AD2AE-1C93-C948-AE60-CF56FF243468}"/>
              </a:ext>
            </a:extLst>
          </p:cNvPr>
          <p:cNvSpPr>
            <a:spLocks noGrp="1"/>
          </p:cNvSpPr>
          <p:nvPr>
            <p:ph type="dt" sz="half" idx="10"/>
          </p:nvPr>
        </p:nvSpPr>
        <p:spPr/>
        <p:txBody>
          <a:bodyPr/>
          <a:lstStyle/>
          <a:p>
            <a:fld id="{C6C2C00F-ED54-604C-B63F-80E7F326C9E7}" type="datetime1">
              <a:rPr lang="en-US" smtClean="0"/>
              <a:t>1/14/23</a:t>
            </a:fld>
            <a:endParaRPr lang="en-US"/>
          </a:p>
        </p:txBody>
      </p:sp>
      <p:sp>
        <p:nvSpPr>
          <p:cNvPr id="6" name="Footer Placeholder 5">
            <a:extLst>
              <a:ext uri="{FF2B5EF4-FFF2-40B4-BE49-F238E27FC236}">
                <a16:creationId xmlns:a16="http://schemas.microsoft.com/office/drawing/2014/main" id="{B4BFABFA-4195-AE4E-B1EF-AEB12437BE6F}"/>
              </a:ext>
            </a:extLst>
          </p:cNvPr>
          <p:cNvSpPr>
            <a:spLocks noGrp="1"/>
          </p:cNvSpPr>
          <p:nvPr>
            <p:ph type="ftr" sz="quarter" idx="11"/>
          </p:nvPr>
        </p:nvSpPr>
        <p:spPr/>
        <p:txBody>
          <a:bodyPr/>
          <a:lstStyle/>
          <a:p>
            <a:r>
              <a:rPr lang="en-US"/>
              <a:t>Fundamentals of IT for Posts</a:t>
            </a:r>
          </a:p>
        </p:txBody>
      </p:sp>
      <p:sp>
        <p:nvSpPr>
          <p:cNvPr id="7" name="Slide Number Placeholder 6">
            <a:extLst>
              <a:ext uri="{FF2B5EF4-FFF2-40B4-BE49-F238E27FC236}">
                <a16:creationId xmlns:a16="http://schemas.microsoft.com/office/drawing/2014/main" id="{3BE7D6F0-D690-7E49-B835-FFDF9DF7DF75}"/>
              </a:ext>
            </a:extLst>
          </p:cNvPr>
          <p:cNvSpPr>
            <a:spLocks noGrp="1"/>
          </p:cNvSpPr>
          <p:nvPr>
            <p:ph type="sldNum" sz="quarter" idx="12"/>
          </p:nvPr>
        </p:nvSpPr>
        <p:spPr/>
        <p:txBody>
          <a:bodyPr/>
          <a:lstStyle/>
          <a:p>
            <a:fld id="{48D05EAA-9491-8D4D-B63F-F34C7E66C610}" type="slidenum">
              <a:rPr lang="en-US" smtClean="0"/>
              <a:t>93</a:t>
            </a:fld>
            <a:endParaRPr lang="en-US"/>
          </a:p>
        </p:txBody>
      </p:sp>
    </p:spTree>
    <p:extLst>
      <p:ext uri="{BB962C8B-B14F-4D97-AF65-F5344CB8AC3E}">
        <p14:creationId xmlns:p14="http://schemas.microsoft.com/office/powerpoint/2010/main" val="32534135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F3983-BEF8-D142-BC99-5B843DB93813}"/>
              </a:ext>
            </a:extLst>
          </p:cNvPr>
          <p:cNvSpPr>
            <a:spLocks noGrp="1"/>
          </p:cNvSpPr>
          <p:nvPr>
            <p:ph type="title"/>
          </p:nvPr>
        </p:nvSpPr>
        <p:spPr/>
        <p:txBody>
          <a:bodyPr>
            <a:normAutofit/>
          </a:bodyPr>
          <a:lstStyle/>
          <a:p>
            <a:r>
              <a:rPr lang="en-US" sz="4000" dirty="0"/>
              <a:t>Social Media - BAD Reviews</a:t>
            </a:r>
            <a:endParaRPr lang="en-US" dirty="0"/>
          </a:p>
        </p:txBody>
      </p:sp>
      <p:sp>
        <p:nvSpPr>
          <p:cNvPr id="3" name="Content Placeholder 2">
            <a:extLst>
              <a:ext uri="{FF2B5EF4-FFF2-40B4-BE49-F238E27FC236}">
                <a16:creationId xmlns:a16="http://schemas.microsoft.com/office/drawing/2014/main" id="{EE144A13-173F-3A4E-8609-F22AFEDC5309}"/>
              </a:ext>
            </a:extLst>
          </p:cNvPr>
          <p:cNvSpPr>
            <a:spLocks noGrp="1"/>
          </p:cNvSpPr>
          <p:nvPr>
            <p:ph idx="1"/>
          </p:nvPr>
        </p:nvSpPr>
        <p:spPr/>
        <p:txBody>
          <a:bodyPr/>
          <a:lstStyle/>
          <a:p>
            <a:pPr lvl="1"/>
            <a:r>
              <a:rPr lang="en-US" dirty="0"/>
              <a:t>We found this Gem of a review on our Facebook page recently</a:t>
            </a:r>
          </a:p>
          <a:p>
            <a:pPr lvl="1"/>
            <a:endParaRPr lang="en-US" dirty="0"/>
          </a:p>
          <a:p>
            <a:pPr lvl="1"/>
            <a:endParaRPr lang="en-US" dirty="0"/>
          </a:p>
          <a:p>
            <a:pPr lvl="1"/>
            <a:endParaRPr lang="en-US" dirty="0"/>
          </a:p>
          <a:p>
            <a:pPr lvl="1"/>
            <a:endParaRPr lang="en-US" dirty="0"/>
          </a:p>
          <a:p>
            <a:pPr marL="457200" lvl="1" indent="0">
              <a:buNone/>
            </a:pPr>
            <a:endParaRPr lang="en-US" dirty="0"/>
          </a:p>
          <a:p>
            <a:pPr marL="457200" lvl="1" indent="0">
              <a:buNone/>
            </a:pPr>
            <a:r>
              <a:rPr lang="en-US" dirty="0"/>
              <a:t>I asked Joan for Help and she responded with the following Job Aid…</a:t>
            </a:r>
          </a:p>
        </p:txBody>
      </p:sp>
      <p:pic>
        <p:nvPicPr>
          <p:cNvPr id="5" name="Picture 4" descr="Graphical user interface, text, application&#10;&#10;Description automatically generated">
            <a:extLst>
              <a:ext uri="{FF2B5EF4-FFF2-40B4-BE49-F238E27FC236}">
                <a16:creationId xmlns:a16="http://schemas.microsoft.com/office/drawing/2014/main" id="{6AC95FDD-F4BC-8A4C-94B2-107E1D41C741}"/>
              </a:ext>
            </a:extLst>
          </p:cNvPr>
          <p:cNvPicPr>
            <a:picLocks noChangeAspect="1"/>
          </p:cNvPicPr>
          <p:nvPr/>
        </p:nvPicPr>
        <p:blipFill>
          <a:blip r:embed="rId3"/>
          <a:stretch>
            <a:fillRect/>
          </a:stretch>
        </p:blipFill>
        <p:spPr>
          <a:xfrm>
            <a:off x="3089776" y="2747259"/>
            <a:ext cx="4889500" cy="2082800"/>
          </a:xfrm>
          <a:prstGeom prst="rect">
            <a:avLst/>
          </a:prstGeom>
        </p:spPr>
      </p:pic>
      <p:sp>
        <p:nvSpPr>
          <p:cNvPr id="4" name="Date Placeholder 3">
            <a:extLst>
              <a:ext uri="{FF2B5EF4-FFF2-40B4-BE49-F238E27FC236}">
                <a16:creationId xmlns:a16="http://schemas.microsoft.com/office/drawing/2014/main" id="{FC19D838-3A82-CB49-8DF9-F742CA9708EB}"/>
              </a:ext>
            </a:extLst>
          </p:cNvPr>
          <p:cNvSpPr>
            <a:spLocks noGrp="1"/>
          </p:cNvSpPr>
          <p:nvPr>
            <p:ph type="dt" sz="half" idx="10"/>
          </p:nvPr>
        </p:nvSpPr>
        <p:spPr/>
        <p:txBody>
          <a:bodyPr/>
          <a:lstStyle/>
          <a:p>
            <a:fld id="{A8A37417-9C87-3D46-A150-E6AAF030F2E9}" type="datetime1">
              <a:rPr lang="en-US" smtClean="0"/>
              <a:t>1/14/23</a:t>
            </a:fld>
            <a:endParaRPr lang="en-US" dirty="0"/>
          </a:p>
        </p:txBody>
      </p:sp>
      <p:sp>
        <p:nvSpPr>
          <p:cNvPr id="6" name="Footer Placeholder 5">
            <a:extLst>
              <a:ext uri="{FF2B5EF4-FFF2-40B4-BE49-F238E27FC236}">
                <a16:creationId xmlns:a16="http://schemas.microsoft.com/office/drawing/2014/main" id="{D0D4C7AB-783E-F345-8FFC-1CAEA70974CD}"/>
              </a:ext>
            </a:extLst>
          </p:cNvPr>
          <p:cNvSpPr>
            <a:spLocks noGrp="1"/>
          </p:cNvSpPr>
          <p:nvPr>
            <p:ph type="ftr" sz="quarter" idx="11"/>
          </p:nvPr>
        </p:nvSpPr>
        <p:spPr/>
        <p:txBody>
          <a:bodyPr/>
          <a:lstStyle/>
          <a:p>
            <a:r>
              <a:rPr lang="en-US"/>
              <a:t>Fundamentals of IT for Posts</a:t>
            </a:r>
            <a:endParaRPr lang="en-US" dirty="0"/>
          </a:p>
        </p:txBody>
      </p:sp>
      <p:sp>
        <p:nvSpPr>
          <p:cNvPr id="7" name="Slide Number Placeholder 6">
            <a:extLst>
              <a:ext uri="{FF2B5EF4-FFF2-40B4-BE49-F238E27FC236}">
                <a16:creationId xmlns:a16="http://schemas.microsoft.com/office/drawing/2014/main" id="{B5E35DA0-F518-7544-AFA5-35978703DC3E}"/>
              </a:ext>
            </a:extLst>
          </p:cNvPr>
          <p:cNvSpPr>
            <a:spLocks noGrp="1"/>
          </p:cNvSpPr>
          <p:nvPr>
            <p:ph type="sldNum" sz="quarter" idx="12"/>
          </p:nvPr>
        </p:nvSpPr>
        <p:spPr/>
        <p:txBody>
          <a:bodyPr/>
          <a:lstStyle/>
          <a:p>
            <a:fld id="{48D05EAA-9491-8D4D-B63F-F34C7E66C610}" type="slidenum">
              <a:rPr lang="en-US" smtClean="0"/>
              <a:t>94</a:t>
            </a:fld>
            <a:endParaRPr lang="en-US" dirty="0"/>
          </a:p>
        </p:txBody>
      </p:sp>
    </p:spTree>
    <p:extLst>
      <p:ext uri="{BB962C8B-B14F-4D97-AF65-F5344CB8AC3E}">
        <p14:creationId xmlns:p14="http://schemas.microsoft.com/office/powerpoint/2010/main" val="27300669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99A9-975F-E444-B660-219ED6DCED91}"/>
              </a:ext>
            </a:extLst>
          </p:cNvPr>
          <p:cNvSpPr>
            <a:spLocks noGrp="1"/>
          </p:cNvSpPr>
          <p:nvPr>
            <p:ph type="title"/>
          </p:nvPr>
        </p:nvSpPr>
        <p:spPr/>
        <p:txBody>
          <a:bodyPr/>
          <a:lstStyle/>
          <a:p>
            <a:r>
              <a:rPr lang="en-US" dirty="0"/>
              <a:t>Handling Bad FB Reviews (2)</a:t>
            </a:r>
          </a:p>
        </p:txBody>
      </p:sp>
      <p:pic>
        <p:nvPicPr>
          <p:cNvPr id="12" name="Content Placeholder 11" descr="Graphical user interface, text, application, chat or text message&#10;&#10;Description automatically generated">
            <a:extLst>
              <a:ext uri="{FF2B5EF4-FFF2-40B4-BE49-F238E27FC236}">
                <a16:creationId xmlns:a16="http://schemas.microsoft.com/office/drawing/2014/main" id="{C287531C-BC90-1E43-B61C-6509A40E55A5}"/>
              </a:ext>
            </a:extLst>
          </p:cNvPr>
          <p:cNvPicPr>
            <a:picLocks noGrp="1" noChangeAspect="1"/>
          </p:cNvPicPr>
          <p:nvPr>
            <p:ph sz="half" idx="2"/>
          </p:nvPr>
        </p:nvPicPr>
        <p:blipFill>
          <a:blip r:embed="rId3"/>
          <a:stretch>
            <a:fillRect/>
          </a:stretch>
        </p:blipFill>
        <p:spPr>
          <a:xfrm>
            <a:off x="4698609" y="2312568"/>
            <a:ext cx="3492891" cy="3615988"/>
          </a:xfrm>
        </p:spPr>
      </p:pic>
      <p:pic>
        <p:nvPicPr>
          <p:cNvPr id="10" name="Content Placeholder 9" descr="Graphical user interface, text, application, chat or text message&#10;&#10;Description automatically generated">
            <a:extLst>
              <a:ext uri="{FF2B5EF4-FFF2-40B4-BE49-F238E27FC236}">
                <a16:creationId xmlns:a16="http://schemas.microsoft.com/office/drawing/2014/main" id="{EC006F1D-6D12-5243-AC59-8084FB54D8E9}"/>
              </a:ext>
            </a:extLst>
          </p:cNvPr>
          <p:cNvPicPr>
            <a:picLocks noGrp="1" noChangeAspect="1"/>
          </p:cNvPicPr>
          <p:nvPr>
            <p:ph sz="half" idx="1"/>
          </p:nvPr>
        </p:nvPicPr>
        <p:blipFill>
          <a:blip r:embed="rId4"/>
          <a:stretch>
            <a:fillRect/>
          </a:stretch>
        </p:blipFill>
        <p:spPr>
          <a:xfrm>
            <a:off x="805384" y="2312568"/>
            <a:ext cx="3766616" cy="3574592"/>
          </a:xfrm>
        </p:spPr>
      </p:pic>
      <p:sp>
        <p:nvSpPr>
          <p:cNvPr id="3" name="Date Placeholder 2">
            <a:extLst>
              <a:ext uri="{FF2B5EF4-FFF2-40B4-BE49-F238E27FC236}">
                <a16:creationId xmlns:a16="http://schemas.microsoft.com/office/drawing/2014/main" id="{3BC0A4F4-C665-E948-A28B-358D32B3813A}"/>
              </a:ext>
            </a:extLst>
          </p:cNvPr>
          <p:cNvSpPr>
            <a:spLocks noGrp="1"/>
          </p:cNvSpPr>
          <p:nvPr>
            <p:ph type="dt" sz="half" idx="10"/>
          </p:nvPr>
        </p:nvSpPr>
        <p:spPr/>
        <p:txBody>
          <a:bodyPr/>
          <a:lstStyle/>
          <a:p>
            <a:fld id="{C756E7A4-BC16-594D-8BCF-E74C42F18DDB}" type="datetime1">
              <a:rPr lang="en-US" smtClean="0"/>
              <a:t>1/14/23</a:t>
            </a:fld>
            <a:endParaRPr lang="en-US"/>
          </a:p>
        </p:txBody>
      </p:sp>
      <p:sp>
        <p:nvSpPr>
          <p:cNvPr id="4" name="Footer Placeholder 3">
            <a:extLst>
              <a:ext uri="{FF2B5EF4-FFF2-40B4-BE49-F238E27FC236}">
                <a16:creationId xmlns:a16="http://schemas.microsoft.com/office/drawing/2014/main" id="{B3D0CA82-CAC9-D141-A55E-62A36F208886}"/>
              </a:ext>
            </a:extLst>
          </p:cNvPr>
          <p:cNvSpPr>
            <a:spLocks noGrp="1"/>
          </p:cNvSpPr>
          <p:nvPr>
            <p:ph type="ftr" sz="quarter" idx="11"/>
          </p:nvPr>
        </p:nvSpPr>
        <p:spPr/>
        <p:txBody>
          <a:bodyPr/>
          <a:lstStyle/>
          <a:p>
            <a:r>
              <a:rPr lang="en-US"/>
              <a:t>Fundamentals of IT for Posts</a:t>
            </a:r>
          </a:p>
        </p:txBody>
      </p:sp>
      <p:sp>
        <p:nvSpPr>
          <p:cNvPr id="5" name="Slide Number Placeholder 4">
            <a:extLst>
              <a:ext uri="{FF2B5EF4-FFF2-40B4-BE49-F238E27FC236}">
                <a16:creationId xmlns:a16="http://schemas.microsoft.com/office/drawing/2014/main" id="{B2B0767D-D03E-4847-9452-6E05DDBAC979}"/>
              </a:ext>
            </a:extLst>
          </p:cNvPr>
          <p:cNvSpPr>
            <a:spLocks noGrp="1"/>
          </p:cNvSpPr>
          <p:nvPr>
            <p:ph type="sldNum" sz="quarter" idx="12"/>
          </p:nvPr>
        </p:nvSpPr>
        <p:spPr/>
        <p:txBody>
          <a:bodyPr/>
          <a:lstStyle/>
          <a:p>
            <a:fld id="{48D05EAA-9491-8D4D-B63F-F34C7E66C610}" type="slidenum">
              <a:rPr lang="en-US" smtClean="0"/>
              <a:t>95</a:t>
            </a:fld>
            <a:endParaRPr lang="en-US"/>
          </a:p>
        </p:txBody>
      </p:sp>
    </p:spTree>
    <p:extLst>
      <p:ext uri="{BB962C8B-B14F-4D97-AF65-F5344CB8AC3E}">
        <p14:creationId xmlns:p14="http://schemas.microsoft.com/office/powerpoint/2010/main" val="377232279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99A9-975F-E444-B660-219ED6DCED91}"/>
              </a:ext>
            </a:extLst>
          </p:cNvPr>
          <p:cNvSpPr>
            <a:spLocks noGrp="1"/>
          </p:cNvSpPr>
          <p:nvPr>
            <p:ph type="title"/>
          </p:nvPr>
        </p:nvSpPr>
        <p:spPr/>
        <p:txBody>
          <a:bodyPr/>
          <a:lstStyle/>
          <a:p>
            <a:r>
              <a:rPr lang="en-US" dirty="0"/>
              <a:t>Handling Bad FB Reviews (3)</a:t>
            </a:r>
          </a:p>
        </p:txBody>
      </p:sp>
      <p:pic>
        <p:nvPicPr>
          <p:cNvPr id="8" name="Content Placeholder 7" descr="Graphical user interface, text, application&#10;&#10;Description automatically generated">
            <a:extLst>
              <a:ext uri="{FF2B5EF4-FFF2-40B4-BE49-F238E27FC236}">
                <a16:creationId xmlns:a16="http://schemas.microsoft.com/office/drawing/2014/main" id="{4D9C3EB7-7EF5-BD41-A559-FAC130319666}"/>
              </a:ext>
            </a:extLst>
          </p:cNvPr>
          <p:cNvPicPr>
            <a:picLocks noGrp="1" noChangeAspect="1"/>
          </p:cNvPicPr>
          <p:nvPr>
            <p:ph sz="half" idx="1"/>
          </p:nvPr>
        </p:nvPicPr>
        <p:blipFill>
          <a:blip r:embed="rId3"/>
          <a:stretch>
            <a:fillRect/>
          </a:stretch>
        </p:blipFill>
        <p:spPr>
          <a:xfrm>
            <a:off x="1098550" y="2210700"/>
            <a:ext cx="3374976" cy="3549544"/>
          </a:xfrm>
        </p:spPr>
      </p:pic>
      <p:pic>
        <p:nvPicPr>
          <p:cNvPr id="11" name="Content Placeholder 10" descr="Graphical user interface, text, application, chat or text message, email&#10;&#10;Description automatically generated">
            <a:extLst>
              <a:ext uri="{FF2B5EF4-FFF2-40B4-BE49-F238E27FC236}">
                <a16:creationId xmlns:a16="http://schemas.microsoft.com/office/drawing/2014/main" id="{065F4E6A-D4F3-2444-BAC8-760EDBBC0D18}"/>
              </a:ext>
            </a:extLst>
          </p:cNvPr>
          <p:cNvPicPr>
            <a:picLocks noGrp="1" noChangeAspect="1"/>
          </p:cNvPicPr>
          <p:nvPr>
            <p:ph sz="half" idx="2"/>
          </p:nvPr>
        </p:nvPicPr>
        <p:blipFill>
          <a:blip r:embed="rId4"/>
          <a:stretch>
            <a:fillRect/>
          </a:stretch>
        </p:blipFill>
        <p:spPr>
          <a:xfrm>
            <a:off x="4788297" y="2749103"/>
            <a:ext cx="3674887" cy="3011141"/>
          </a:xfrm>
        </p:spPr>
      </p:pic>
      <p:sp>
        <p:nvSpPr>
          <p:cNvPr id="3" name="Date Placeholder 2">
            <a:extLst>
              <a:ext uri="{FF2B5EF4-FFF2-40B4-BE49-F238E27FC236}">
                <a16:creationId xmlns:a16="http://schemas.microsoft.com/office/drawing/2014/main" id="{B3C5EEA8-F941-AD4B-AE28-B03DE611A1F7}"/>
              </a:ext>
            </a:extLst>
          </p:cNvPr>
          <p:cNvSpPr>
            <a:spLocks noGrp="1"/>
          </p:cNvSpPr>
          <p:nvPr>
            <p:ph type="dt" sz="half" idx="10"/>
          </p:nvPr>
        </p:nvSpPr>
        <p:spPr/>
        <p:txBody>
          <a:bodyPr/>
          <a:lstStyle/>
          <a:p>
            <a:fld id="{D82A6EB3-550C-934C-89A5-77EBC72EF3DA}" type="datetime1">
              <a:rPr lang="en-US" smtClean="0"/>
              <a:t>1/14/23</a:t>
            </a:fld>
            <a:endParaRPr lang="en-US"/>
          </a:p>
        </p:txBody>
      </p:sp>
      <p:sp>
        <p:nvSpPr>
          <p:cNvPr id="4" name="Footer Placeholder 3">
            <a:extLst>
              <a:ext uri="{FF2B5EF4-FFF2-40B4-BE49-F238E27FC236}">
                <a16:creationId xmlns:a16="http://schemas.microsoft.com/office/drawing/2014/main" id="{D10B344C-42D4-6B4B-A56D-9B78E92F7DD5}"/>
              </a:ext>
            </a:extLst>
          </p:cNvPr>
          <p:cNvSpPr>
            <a:spLocks noGrp="1"/>
          </p:cNvSpPr>
          <p:nvPr>
            <p:ph type="ftr" sz="quarter" idx="11"/>
          </p:nvPr>
        </p:nvSpPr>
        <p:spPr/>
        <p:txBody>
          <a:bodyPr/>
          <a:lstStyle/>
          <a:p>
            <a:r>
              <a:rPr lang="en-US" dirty="0"/>
              <a:t>Fundamentals of IT for Posts</a:t>
            </a:r>
          </a:p>
        </p:txBody>
      </p:sp>
      <p:sp>
        <p:nvSpPr>
          <p:cNvPr id="5" name="Slide Number Placeholder 4">
            <a:extLst>
              <a:ext uri="{FF2B5EF4-FFF2-40B4-BE49-F238E27FC236}">
                <a16:creationId xmlns:a16="http://schemas.microsoft.com/office/drawing/2014/main" id="{6CC76101-CCA4-2A4E-8BAD-5DFDF700BDD9}"/>
              </a:ext>
            </a:extLst>
          </p:cNvPr>
          <p:cNvSpPr>
            <a:spLocks noGrp="1"/>
          </p:cNvSpPr>
          <p:nvPr>
            <p:ph type="sldNum" sz="quarter" idx="12"/>
          </p:nvPr>
        </p:nvSpPr>
        <p:spPr/>
        <p:txBody>
          <a:bodyPr/>
          <a:lstStyle/>
          <a:p>
            <a:fld id="{48D05EAA-9491-8D4D-B63F-F34C7E66C610}" type="slidenum">
              <a:rPr lang="en-US" smtClean="0"/>
              <a:t>96</a:t>
            </a:fld>
            <a:endParaRPr lang="en-US"/>
          </a:p>
        </p:txBody>
      </p:sp>
    </p:spTree>
    <p:extLst>
      <p:ext uri="{BB962C8B-B14F-4D97-AF65-F5344CB8AC3E}">
        <p14:creationId xmlns:p14="http://schemas.microsoft.com/office/powerpoint/2010/main" val="36324675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AFAF5-DE0F-BA4A-ADEE-830CCA654F5E}"/>
              </a:ext>
            </a:extLst>
          </p:cNvPr>
          <p:cNvSpPr>
            <a:spLocks noGrp="1"/>
          </p:cNvSpPr>
          <p:nvPr>
            <p:ph type="title"/>
          </p:nvPr>
        </p:nvSpPr>
        <p:spPr/>
        <p:txBody>
          <a:bodyPr/>
          <a:lstStyle/>
          <a:p>
            <a:r>
              <a:rPr lang="en-US" dirty="0"/>
              <a:t>Social Media Privacy</a:t>
            </a:r>
          </a:p>
        </p:txBody>
      </p:sp>
      <p:sp>
        <p:nvSpPr>
          <p:cNvPr id="3" name="Content Placeholder 2">
            <a:extLst>
              <a:ext uri="{FF2B5EF4-FFF2-40B4-BE49-F238E27FC236}">
                <a16:creationId xmlns:a16="http://schemas.microsoft.com/office/drawing/2014/main" id="{A61AEF0D-0006-4F48-9B42-A5363D2C9E29}"/>
              </a:ext>
            </a:extLst>
          </p:cNvPr>
          <p:cNvSpPr>
            <a:spLocks noGrp="1"/>
          </p:cNvSpPr>
          <p:nvPr>
            <p:ph idx="1"/>
          </p:nvPr>
        </p:nvSpPr>
        <p:spPr/>
        <p:txBody>
          <a:bodyPr>
            <a:normAutofit/>
          </a:bodyPr>
          <a:lstStyle/>
          <a:p>
            <a:r>
              <a:rPr lang="en-US" dirty="0"/>
              <a:t>Social media is a competitive market.</a:t>
            </a:r>
          </a:p>
          <a:p>
            <a:pPr lvl="1"/>
            <a:r>
              <a:rPr lang="en-US" dirty="0"/>
              <a:t>Privacy often takes a back seat</a:t>
            </a:r>
          </a:p>
          <a:p>
            <a:pPr lvl="1"/>
            <a:r>
              <a:rPr lang="en-US" dirty="0"/>
              <a:t>Constantly changing policies and privacy settings</a:t>
            </a:r>
          </a:p>
          <a:p>
            <a:r>
              <a:rPr lang="en-US" dirty="0"/>
              <a:t>Largely unregulated</a:t>
            </a:r>
          </a:p>
          <a:p>
            <a:pPr lvl="1"/>
            <a:r>
              <a:rPr lang="en-US" dirty="0"/>
              <a:t>Make their own rules</a:t>
            </a:r>
          </a:p>
          <a:p>
            <a:pPr lvl="1"/>
            <a:r>
              <a:rPr lang="en-US" dirty="0"/>
              <a:t>Users made to grant access to PII </a:t>
            </a:r>
          </a:p>
          <a:p>
            <a:pPr lvl="1"/>
            <a:r>
              <a:rPr lang="en-US" dirty="0"/>
              <a:t>Will address issues only if pressured</a:t>
            </a:r>
          </a:p>
          <a:p>
            <a:r>
              <a:rPr lang="en-US" dirty="0"/>
              <a:t>Apps and plug-ins that utilize GPS location present unique security concerns</a:t>
            </a:r>
          </a:p>
          <a:p>
            <a:endParaRPr lang="en-US" dirty="0"/>
          </a:p>
          <a:p>
            <a:endParaRPr lang="en-US" dirty="0"/>
          </a:p>
        </p:txBody>
      </p:sp>
      <p:sp>
        <p:nvSpPr>
          <p:cNvPr id="4" name="Date Placeholder 3">
            <a:extLst>
              <a:ext uri="{FF2B5EF4-FFF2-40B4-BE49-F238E27FC236}">
                <a16:creationId xmlns:a16="http://schemas.microsoft.com/office/drawing/2014/main" id="{35F79895-4915-D04D-8931-6D3FBA0A81A0}"/>
              </a:ext>
            </a:extLst>
          </p:cNvPr>
          <p:cNvSpPr>
            <a:spLocks noGrp="1"/>
          </p:cNvSpPr>
          <p:nvPr>
            <p:ph type="dt" sz="half" idx="10"/>
          </p:nvPr>
        </p:nvSpPr>
        <p:spPr/>
        <p:txBody>
          <a:bodyPr/>
          <a:lstStyle/>
          <a:p>
            <a:fld id="{57928D74-75A6-1446-A970-6708E51F4D67}" type="datetime1">
              <a:rPr lang="en-US" smtClean="0"/>
              <a:t>1/14/23</a:t>
            </a:fld>
            <a:endParaRPr lang="en-US" dirty="0"/>
          </a:p>
        </p:txBody>
      </p:sp>
      <p:sp>
        <p:nvSpPr>
          <p:cNvPr id="5" name="Footer Placeholder 4">
            <a:extLst>
              <a:ext uri="{FF2B5EF4-FFF2-40B4-BE49-F238E27FC236}">
                <a16:creationId xmlns:a16="http://schemas.microsoft.com/office/drawing/2014/main" id="{753EEC1A-94A4-6144-A555-73974357AF6B}"/>
              </a:ext>
            </a:extLst>
          </p:cNvPr>
          <p:cNvSpPr>
            <a:spLocks noGrp="1"/>
          </p:cNvSpPr>
          <p:nvPr>
            <p:ph type="ftr" sz="quarter" idx="11"/>
          </p:nvPr>
        </p:nvSpPr>
        <p:spPr/>
        <p:txBody>
          <a:bodyPr/>
          <a:lstStyle/>
          <a:p>
            <a:r>
              <a:rPr lang="en-US"/>
              <a:t>Fundamentals of IT for Posts</a:t>
            </a:r>
            <a:endParaRPr lang="en-US" dirty="0"/>
          </a:p>
        </p:txBody>
      </p:sp>
      <p:sp>
        <p:nvSpPr>
          <p:cNvPr id="6" name="Slide Number Placeholder 5">
            <a:extLst>
              <a:ext uri="{FF2B5EF4-FFF2-40B4-BE49-F238E27FC236}">
                <a16:creationId xmlns:a16="http://schemas.microsoft.com/office/drawing/2014/main" id="{E29EEF8F-E9AE-6846-8B75-21221357DF2D}"/>
              </a:ext>
            </a:extLst>
          </p:cNvPr>
          <p:cNvSpPr>
            <a:spLocks noGrp="1"/>
          </p:cNvSpPr>
          <p:nvPr>
            <p:ph type="sldNum" sz="quarter" idx="12"/>
          </p:nvPr>
        </p:nvSpPr>
        <p:spPr/>
        <p:txBody>
          <a:bodyPr/>
          <a:lstStyle/>
          <a:p>
            <a:fld id="{48D05EAA-9491-8D4D-B63F-F34C7E66C610}" type="slidenum">
              <a:rPr lang="en-US" smtClean="0"/>
              <a:t>97</a:t>
            </a:fld>
            <a:endParaRPr lang="en-US" dirty="0"/>
          </a:p>
        </p:txBody>
      </p:sp>
    </p:spTree>
    <p:extLst>
      <p:ext uri="{BB962C8B-B14F-4D97-AF65-F5344CB8AC3E}">
        <p14:creationId xmlns:p14="http://schemas.microsoft.com/office/powerpoint/2010/main" val="23732488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EC1EE-6B48-EE40-91CC-38F242C0BC1D}"/>
              </a:ext>
            </a:extLst>
          </p:cNvPr>
          <p:cNvSpPr>
            <a:spLocks noGrp="1"/>
          </p:cNvSpPr>
          <p:nvPr>
            <p:ph type="title"/>
          </p:nvPr>
        </p:nvSpPr>
        <p:spPr/>
        <p:txBody>
          <a:bodyPr>
            <a:normAutofit/>
          </a:bodyPr>
          <a:lstStyle/>
          <a:p>
            <a:r>
              <a:rPr lang="en-US" dirty="0"/>
              <a:t>Benefits of Social Media</a:t>
            </a:r>
          </a:p>
        </p:txBody>
      </p:sp>
      <p:sp>
        <p:nvSpPr>
          <p:cNvPr id="3" name="Content Placeholder 2">
            <a:extLst>
              <a:ext uri="{FF2B5EF4-FFF2-40B4-BE49-F238E27FC236}">
                <a16:creationId xmlns:a16="http://schemas.microsoft.com/office/drawing/2014/main" id="{781E5577-4931-3543-B523-74A8D8C19D3A}"/>
              </a:ext>
            </a:extLst>
          </p:cNvPr>
          <p:cNvSpPr>
            <a:spLocks noGrp="1"/>
          </p:cNvSpPr>
          <p:nvPr>
            <p:ph idx="1"/>
          </p:nvPr>
        </p:nvSpPr>
        <p:spPr/>
        <p:txBody>
          <a:bodyPr>
            <a:normAutofit/>
          </a:bodyPr>
          <a:lstStyle/>
          <a:p>
            <a:r>
              <a:rPr lang="en-US" dirty="0"/>
              <a:t>Easy to communicate with people immediately</a:t>
            </a:r>
          </a:p>
          <a:p>
            <a:r>
              <a:rPr lang="en-US" dirty="0"/>
              <a:t>Keep in touch with people who shy away because of Pandemic</a:t>
            </a:r>
          </a:p>
          <a:p>
            <a:r>
              <a:rPr lang="en-US" dirty="0"/>
              <a:t>It’s how younger generations communicate</a:t>
            </a:r>
          </a:p>
          <a:p>
            <a:r>
              <a:rPr lang="en-US" dirty="0"/>
              <a:t>Can lead to unexpected benefits.</a:t>
            </a:r>
          </a:p>
          <a:p>
            <a:pPr lvl="1"/>
            <a:r>
              <a:rPr lang="en-US" dirty="0"/>
              <a:t>Relatives of the Post’s Namesake</a:t>
            </a:r>
          </a:p>
          <a:p>
            <a:endParaRPr lang="en-US" dirty="0"/>
          </a:p>
          <a:p>
            <a:endParaRPr lang="en-US" dirty="0"/>
          </a:p>
        </p:txBody>
      </p:sp>
      <p:sp>
        <p:nvSpPr>
          <p:cNvPr id="4" name="Date Placeholder 3">
            <a:extLst>
              <a:ext uri="{FF2B5EF4-FFF2-40B4-BE49-F238E27FC236}">
                <a16:creationId xmlns:a16="http://schemas.microsoft.com/office/drawing/2014/main" id="{5D220E59-1CA5-BE41-9C24-D02244F45EFC}"/>
              </a:ext>
            </a:extLst>
          </p:cNvPr>
          <p:cNvSpPr>
            <a:spLocks noGrp="1"/>
          </p:cNvSpPr>
          <p:nvPr>
            <p:ph type="dt" sz="half" idx="10"/>
          </p:nvPr>
        </p:nvSpPr>
        <p:spPr/>
        <p:txBody>
          <a:bodyPr/>
          <a:lstStyle/>
          <a:p>
            <a:fld id="{F0D5736F-5C19-4C4B-82F9-75D492FFA325}" type="datetime1">
              <a:rPr lang="en-US" smtClean="0"/>
              <a:t>1/14/23</a:t>
            </a:fld>
            <a:endParaRPr lang="en-US" dirty="0"/>
          </a:p>
        </p:txBody>
      </p:sp>
      <p:sp>
        <p:nvSpPr>
          <p:cNvPr id="5" name="Footer Placeholder 4">
            <a:extLst>
              <a:ext uri="{FF2B5EF4-FFF2-40B4-BE49-F238E27FC236}">
                <a16:creationId xmlns:a16="http://schemas.microsoft.com/office/drawing/2014/main" id="{0E110369-2310-6F43-91C4-83B26028A54E}"/>
              </a:ext>
            </a:extLst>
          </p:cNvPr>
          <p:cNvSpPr>
            <a:spLocks noGrp="1"/>
          </p:cNvSpPr>
          <p:nvPr>
            <p:ph type="ftr" sz="quarter" idx="11"/>
          </p:nvPr>
        </p:nvSpPr>
        <p:spPr/>
        <p:txBody>
          <a:bodyPr/>
          <a:lstStyle/>
          <a:p>
            <a:r>
              <a:rPr lang="en-US"/>
              <a:t>Fundamentals of IT for Posts</a:t>
            </a:r>
            <a:endParaRPr lang="en-US" dirty="0"/>
          </a:p>
        </p:txBody>
      </p:sp>
      <p:sp>
        <p:nvSpPr>
          <p:cNvPr id="6" name="Slide Number Placeholder 5">
            <a:extLst>
              <a:ext uri="{FF2B5EF4-FFF2-40B4-BE49-F238E27FC236}">
                <a16:creationId xmlns:a16="http://schemas.microsoft.com/office/drawing/2014/main" id="{FC7086B1-731A-EC4B-BFE9-499E73B9B594}"/>
              </a:ext>
            </a:extLst>
          </p:cNvPr>
          <p:cNvSpPr>
            <a:spLocks noGrp="1"/>
          </p:cNvSpPr>
          <p:nvPr>
            <p:ph type="sldNum" sz="quarter" idx="12"/>
          </p:nvPr>
        </p:nvSpPr>
        <p:spPr/>
        <p:txBody>
          <a:bodyPr/>
          <a:lstStyle/>
          <a:p>
            <a:fld id="{48D05EAA-9491-8D4D-B63F-F34C7E66C610}" type="slidenum">
              <a:rPr lang="en-US" smtClean="0"/>
              <a:t>98</a:t>
            </a:fld>
            <a:endParaRPr lang="en-US" dirty="0"/>
          </a:p>
        </p:txBody>
      </p:sp>
    </p:spTree>
    <p:extLst>
      <p:ext uri="{BB962C8B-B14F-4D97-AF65-F5344CB8AC3E}">
        <p14:creationId xmlns:p14="http://schemas.microsoft.com/office/powerpoint/2010/main" val="15864849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3A73-766F-5D49-AFB5-4B154E7917A8}"/>
              </a:ext>
            </a:extLst>
          </p:cNvPr>
          <p:cNvSpPr>
            <a:spLocks noGrp="1"/>
          </p:cNvSpPr>
          <p:nvPr>
            <p:ph type="title"/>
          </p:nvPr>
        </p:nvSpPr>
        <p:spPr/>
        <p:txBody>
          <a:bodyPr/>
          <a:lstStyle/>
          <a:p>
            <a:r>
              <a:rPr lang="en-US" dirty="0"/>
              <a:t>Final Thoughts on Social Media</a:t>
            </a:r>
          </a:p>
        </p:txBody>
      </p:sp>
      <p:sp>
        <p:nvSpPr>
          <p:cNvPr id="3" name="Content Placeholder 2">
            <a:extLst>
              <a:ext uri="{FF2B5EF4-FFF2-40B4-BE49-F238E27FC236}">
                <a16:creationId xmlns:a16="http://schemas.microsoft.com/office/drawing/2014/main" id="{D909DFBE-014D-6B4B-B348-F56027012DA0}"/>
              </a:ext>
            </a:extLst>
          </p:cNvPr>
          <p:cNvSpPr>
            <a:spLocks noGrp="1"/>
          </p:cNvSpPr>
          <p:nvPr>
            <p:ph idx="1"/>
          </p:nvPr>
        </p:nvSpPr>
        <p:spPr/>
        <p:txBody>
          <a:bodyPr>
            <a:normAutofit/>
          </a:bodyPr>
          <a:lstStyle/>
          <a:p>
            <a:r>
              <a:rPr lang="en-US" sz="3200" dirty="0"/>
              <a:t>When to leave people behind and move into the future???</a:t>
            </a:r>
          </a:p>
          <a:p>
            <a:pPr marL="0" indent="0">
              <a:buNone/>
            </a:pPr>
            <a:endParaRPr lang="en-US" sz="3200" dirty="0"/>
          </a:p>
          <a:p>
            <a:pPr marL="0" indent="0">
              <a:buNone/>
            </a:pPr>
            <a:endParaRPr lang="en-US" dirty="0"/>
          </a:p>
        </p:txBody>
      </p:sp>
      <p:sp>
        <p:nvSpPr>
          <p:cNvPr id="4" name="Date Placeholder 3">
            <a:extLst>
              <a:ext uri="{FF2B5EF4-FFF2-40B4-BE49-F238E27FC236}">
                <a16:creationId xmlns:a16="http://schemas.microsoft.com/office/drawing/2014/main" id="{854E929F-5B81-A54F-925B-353F75798F78}"/>
              </a:ext>
            </a:extLst>
          </p:cNvPr>
          <p:cNvSpPr>
            <a:spLocks noGrp="1"/>
          </p:cNvSpPr>
          <p:nvPr>
            <p:ph type="dt" sz="half" idx="10"/>
          </p:nvPr>
        </p:nvSpPr>
        <p:spPr/>
        <p:txBody>
          <a:bodyPr/>
          <a:lstStyle/>
          <a:p>
            <a:fld id="{1DAA910F-E87F-6A41-B0FF-AFDCFB9F42AE}" type="datetime1">
              <a:rPr lang="en-US" smtClean="0"/>
              <a:t>1/14/23</a:t>
            </a:fld>
            <a:endParaRPr lang="en-US" dirty="0"/>
          </a:p>
        </p:txBody>
      </p:sp>
      <p:sp>
        <p:nvSpPr>
          <p:cNvPr id="5" name="Footer Placeholder 4">
            <a:extLst>
              <a:ext uri="{FF2B5EF4-FFF2-40B4-BE49-F238E27FC236}">
                <a16:creationId xmlns:a16="http://schemas.microsoft.com/office/drawing/2014/main" id="{5F797C56-DBDE-CB44-9700-F368DCF7E552}"/>
              </a:ext>
            </a:extLst>
          </p:cNvPr>
          <p:cNvSpPr>
            <a:spLocks noGrp="1"/>
          </p:cNvSpPr>
          <p:nvPr>
            <p:ph type="ftr" sz="quarter" idx="11"/>
          </p:nvPr>
        </p:nvSpPr>
        <p:spPr/>
        <p:txBody>
          <a:bodyPr/>
          <a:lstStyle/>
          <a:p>
            <a:r>
              <a:rPr lang="en-US"/>
              <a:t>Fundamentals of IT for Posts</a:t>
            </a:r>
            <a:endParaRPr lang="en-US" dirty="0"/>
          </a:p>
        </p:txBody>
      </p:sp>
      <p:sp>
        <p:nvSpPr>
          <p:cNvPr id="6" name="Slide Number Placeholder 5">
            <a:extLst>
              <a:ext uri="{FF2B5EF4-FFF2-40B4-BE49-F238E27FC236}">
                <a16:creationId xmlns:a16="http://schemas.microsoft.com/office/drawing/2014/main" id="{F9A54FDA-A3F9-564A-A87A-873FAEBFFC14}"/>
              </a:ext>
            </a:extLst>
          </p:cNvPr>
          <p:cNvSpPr>
            <a:spLocks noGrp="1"/>
          </p:cNvSpPr>
          <p:nvPr>
            <p:ph type="sldNum" sz="quarter" idx="12"/>
          </p:nvPr>
        </p:nvSpPr>
        <p:spPr/>
        <p:txBody>
          <a:bodyPr/>
          <a:lstStyle/>
          <a:p>
            <a:fld id="{48D05EAA-9491-8D4D-B63F-F34C7E66C610}" type="slidenum">
              <a:rPr lang="en-US" smtClean="0"/>
              <a:t>99</a:t>
            </a:fld>
            <a:endParaRPr lang="en-US" dirty="0"/>
          </a:p>
        </p:txBody>
      </p:sp>
    </p:spTree>
    <p:extLst>
      <p:ext uri="{BB962C8B-B14F-4D97-AF65-F5344CB8AC3E}">
        <p14:creationId xmlns:p14="http://schemas.microsoft.com/office/powerpoint/2010/main" val="22549528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LDoW Powerpoint Slide Template" id="{458BFB28-400A-664A-8F38-8EB89B3E8E8C}" vid="{264DD8C2-8770-4949-9698-1631C63A19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8163</TotalTime>
  <Words>10941</Words>
  <Application>Microsoft Macintosh PowerPoint</Application>
  <PresentationFormat>On-screen Show (4:3)</PresentationFormat>
  <Paragraphs>1453</Paragraphs>
  <Slides>107</Slides>
  <Notes>86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107</vt:i4>
      </vt:variant>
    </vt:vector>
  </HeadingPairs>
  <TitlesOfParts>
    <vt:vector size="113" baseType="lpstr">
      <vt:lpstr>Cinzel</vt:lpstr>
      <vt:lpstr>Calibri</vt:lpstr>
      <vt:lpstr>Garamond</vt:lpstr>
      <vt:lpstr>Roboto</vt:lpstr>
      <vt:lpstr>Arial</vt:lpstr>
      <vt:lpstr>Office Theme</vt:lpstr>
      <vt:lpstr>Public Relations Tool Kit How To</vt:lpstr>
      <vt:lpstr>PowerPoint Presentation</vt:lpstr>
      <vt:lpstr>Marketing &amp; Communications Committee </vt:lpstr>
      <vt:lpstr>Full Disclosure!</vt:lpstr>
      <vt:lpstr>Discussion Encouraged!</vt:lpstr>
      <vt:lpstr>The Four Pillars of Service</vt:lpstr>
      <vt:lpstr>Preamble to the Constitution</vt:lpstr>
      <vt:lpstr>What is Public Relations?</vt:lpstr>
      <vt:lpstr>NOT Public Relations</vt:lpstr>
      <vt:lpstr>PowerPoint Presentation</vt:lpstr>
      <vt:lpstr>Important Reasons for Public Relations</vt:lpstr>
      <vt:lpstr>Important Reasons for Public Relations</vt:lpstr>
      <vt:lpstr>Important Reasons for Public Relations</vt:lpstr>
      <vt:lpstr>Overall, PR is an important tool for building and maintaining an organization's reputation, communicating with stakeholders, and promoting products or services. It helps organizations effectively manage their relationships with the public and shape public opinion.</vt:lpstr>
      <vt:lpstr>What is a Public Relations Toolkit?</vt:lpstr>
      <vt:lpstr>Public Relations Tool Kit</vt:lpstr>
      <vt:lpstr> Basic Concepts of a PR Toolkit</vt:lpstr>
      <vt:lpstr> Basic Concepts of a PR Toolkit</vt:lpstr>
      <vt:lpstr> Basic Concepts of a PR Toolkit</vt:lpstr>
      <vt:lpstr> Basic Concepts of a PR Toolkit</vt:lpstr>
      <vt:lpstr>What’s the Difference between Public Relations and Marketing?</vt:lpstr>
      <vt:lpstr>PowerPoint Presentation</vt:lpstr>
      <vt:lpstr>Main Differences - PR and Marketing</vt:lpstr>
      <vt:lpstr>Main Differences - PR and Marketing</vt:lpstr>
      <vt:lpstr>PowerPoint Presentation</vt:lpstr>
      <vt:lpstr>Thoughts on PR</vt:lpstr>
      <vt:lpstr>Side Note:  PR vs. Publicity </vt:lpstr>
      <vt:lpstr>Public Relations Examples</vt:lpstr>
      <vt:lpstr>The Importance of Marketing</vt:lpstr>
      <vt:lpstr>Marketing Strategy </vt:lpstr>
      <vt:lpstr>PR vs. Marketing</vt:lpstr>
      <vt:lpstr>PR vs. Marketing</vt:lpstr>
      <vt:lpstr>Pass The Word</vt:lpstr>
      <vt:lpstr>Common ﻿﻿PR Tools and Techniques</vt:lpstr>
      <vt:lpstr>Common ﻿﻿PR Tools and Techniques</vt:lpstr>
      <vt:lpstr>Media Tools</vt:lpstr>
      <vt:lpstr>Public Relations / Marketing  Target Audiences </vt:lpstr>
      <vt:lpstr>Why differentiate your targets?</vt:lpstr>
      <vt:lpstr>Communicating with Members Best Practices</vt:lpstr>
      <vt:lpstr>Communicating with Members Best Practices</vt:lpstr>
      <vt:lpstr>Communicating with Members Best Practices</vt:lpstr>
      <vt:lpstr>Media Relations</vt:lpstr>
      <vt:lpstr>Turn To!</vt:lpstr>
      <vt:lpstr>The Department of Wisconsin’s PR Tool Kit</vt:lpstr>
      <vt:lpstr>The PR Tool Kit’s Location</vt:lpstr>
      <vt:lpstr>Fillable Flyers &amp; Event Posters Demonstration</vt:lpstr>
      <vt:lpstr>Program Brochures</vt:lpstr>
      <vt:lpstr>Legion Wisconsin Logos to Download</vt:lpstr>
      <vt:lpstr>National Emblem Request</vt:lpstr>
      <vt:lpstr>National Emblem Request</vt:lpstr>
      <vt:lpstr>National Emblem Request</vt:lpstr>
      <vt:lpstr>Downloadable Leadership Photos</vt:lpstr>
      <vt:lpstr>Press Release Templates</vt:lpstr>
      <vt:lpstr>Submitting a Press Release</vt:lpstr>
      <vt:lpstr>Submitting a Press Release</vt:lpstr>
      <vt:lpstr>Submitting a Press Release</vt:lpstr>
      <vt:lpstr>Submitting a Press Release</vt:lpstr>
      <vt:lpstr>Submitting a Press Release</vt:lpstr>
      <vt:lpstr>Requesting Media Presence</vt:lpstr>
      <vt:lpstr>Requesting Media Presence</vt:lpstr>
      <vt:lpstr>Requesting Media Presence</vt:lpstr>
      <vt:lpstr>The American Legion Media Alliance</vt:lpstr>
      <vt:lpstr>Other Resources</vt:lpstr>
      <vt:lpstr>Examples of Tools Available From National’s PR Toolkit</vt:lpstr>
      <vt:lpstr>More Examples of Free Tools Available From National</vt:lpstr>
      <vt:lpstr>http://www.legiontown.org</vt:lpstr>
      <vt:lpstr>Final Thoughts</vt:lpstr>
      <vt:lpstr>Extra Credit</vt:lpstr>
      <vt:lpstr>Chat GPT / Open AI</vt:lpstr>
      <vt:lpstr>Chat GPT/OpenAI Example 1</vt:lpstr>
      <vt:lpstr>Chat GPT/OpenAI Example 1.2</vt:lpstr>
      <vt:lpstr>Chat GPT/OpenAI Example 1.3</vt:lpstr>
      <vt:lpstr>Chat GPT/OpenAI Example 2</vt:lpstr>
      <vt:lpstr>Chat GPT/OpenAI Example 2.2</vt:lpstr>
      <vt:lpstr>Chat GPT/OpenAI Example 2.3</vt:lpstr>
      <vt:lpstr>Chat GPT / Open AI</vt:lpstr>
      <vt:lpstr>Short Introductions to Some Common Social Media Platforms</vt:lpstr>
      <vt:lpstr>Facebook</vt:lpstr>
      <vt:lpstr>Some Facebook Security Settings You Should Fix Right Now</vt:lpstr>
      <vt:lpstr>Instagram</vt:lpstr>
      <vt:lpstr>Twitter - Advantages</vt:lpstr>
      <vt:lpstr>Twitter - Disadvantages</vt:lpstr>
      <vt:lpstr>YouTube - Advantages</vt:lpstr>
      <vt:lpstr>YouTube - Disadvantages</vt:lpstr>
      <vt:lpstr>Social Medial Reference Guide</vt:lpstr>
      <vt:lpstr>Websites</vt:lpstr>
      <vt:lpstr>https://www.legionsites.com/</vt:lpstr>
      <vt:lpstr>Wordpress /  Joomla / Etc.</vt:lpstr>
      <vt:lpstr>WordPress vs. Other Solutions</vt:lpstr>
      <vt:lpstr>How Social Media Works</vt:lpstr>
      <vt:lpstr>Challenges of using Social Media</vt:lpstr>
      <vt:lpstr>Challenges of using Social Media</vt:lpstr>
      <vt:lpstr>PowerPoint Presentation</vt:lpstr>
      <vt:lpstr>Social Media - BAD Reviews</vt:lpstr>
      <vt:lpstr>Handling Bad FB Reviews (2)</vt:lpstr>
      <vt:lpstr>Handling Bad FB Reviews (3)</vt:lpstr>
      <vt:lpstr>Social Media Privacy</vt:lpstr>
      <vt:lpstr>Benefits of Social Media</vt:lpstr>
      <vt:lpstr>Final Thoughts on Social Media</vt:lpstr>
      <vt:lpstr>Final Thoughts on Social Media</vt:lpstr>
      <vt:lpstr>Final Thoughts on Social Media</vt:lpstr>
      <vt:lpstr>Where to Get Help</vt:lpstr>
      <vt:lpstr>TALMA</vt:lpstr>
      <vt:lpstr>TALMA</vt:lpstr>
      <vt:lpstr>Help Around Town</vt:lpstr>
      <vt:lpstr>Questions</vt:lpstr>
      <vt:lpstr>Want to know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Information Technology for Posts</dc:title>
  <dc:creator>Paul Ciarelli</dc:creator>
  <cp:lastModifiedBy>Paul Ciarelli</cp:lastModifiedBy>
  <cp:revision>114</cp:revision>
  <cp:lastPrinted>2023-01-10T22:06:51Z</cp:lastPrinted>
  <dcterms:created xsi:type="dcterms:W3CDTF">2021-10-13T20:19:06Z</dcterms:created>
  <dcterms:modified xsi:type="dcterms:W3CDTF">2023-01-14T15:58:29Z</dcterms:modified>
</cp:coreProperties>
</file>